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8" r:id="rId2"/>
  </p:sldIdLst>
  <p:sldSz cx="6858000" cy="9144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6" d="100"/>
          <a:sy n="106" d="100"/>
        </p:scale>
        <p:origin x="-270" y="-96"/>
      </p:cViewPr>
      <p:guideLst>
        <p:guide orient="horz" pos="2880"/>
        <p:guide pos="216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dirty="0"/>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A1E7CB3-534B-49B6-98DE-0AE8FBD1029C}" type="datetimeFigureOut">
              <a:rPr lang="fr-FR" smtClean="0"/>
              <a:pPr/>
              <a:t>05/03/2015</a:t>
            </a:fld>
            <a:endParaRPr lang="fr-FR" dirty="0"/>
          </a:p>
        </p:txBody>
      </p:sp>
      <p:sp>
        <p:nvSpPr>
          <p:cNvPr id="4" name="Espace réservé de l'image des diapositives 3"/>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dirty="0"/>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6D3520-EDAE-4EB2-A303-AA346DA19AF5}" type="slidenum">
              <a:rPr lang="fr-FR" smtClean="0"/>
              <a:pPr/>
              <a:t>‹N°›</a:t>
            </a:fld>
            <a:endParaRPr lang="fr-FR"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dirty="0"/>
          </a:p>
        </p:txBody>
      </p:sp>
      <p:sp>
        <p:nvSpPr>
          <p:cNvPr id="4" name="Espace réservé du numéro de diapositive 3"/>
          <p:cNvSpPr>
            <a:spLocks noGrp="1"/>
          </p:cNvSpPr>
          <p:nvPr>
            <p:ph type="sldNum" sz="quarter" idx="10"/>
          </p:nvPr>
        </p:nvSpPr>
        <p:spPr/>
        <p:txBody>
          <a:bodyPr/>
          <a:lstStyle/>
          <a:p>
            <a:fld id="{606D3520-EDAE-4EB2-A303-AA346DA19AF5}" type="slidenum">
              <a:rPr lang="fr-FR" smtClean="0"/>
              <a:pPr/>
              <a:t>1</a:t>
            </a:fld>
            <a:endParaRPr lang="fr-F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514350" y="2840568"/>
            <a:ext cx="5829300" cy="1960033"/>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270B5665-5D33-4259-9C01-AFBE7960CA5C}" type="datetimeFigureOut">
              <a:rPr lang="fr-FR" smtClean="0"/>
              <a:pPr/>
              <a:t>05/03/2015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8083A4C-0468-4B0F-9C4E-3076C3625D59}" type="slidenum">
              <a:rPr lang="fr-FR" smtClean="0"/>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270B5665-5D33-4259-9C01-AFBE7960CA5C}" type="datetimeFigureOut">
              <a:rPr lang="fr-FR" smtClean="0"/>
              <a:pPr/>
              <a:t>05/03/2015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8083A4C-0468-4B0F-9C4E-3076C3625D59}"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4972050" y="366185"/>
            <a:ext cx="1543050" cy="7802033"/>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342900" y="366185"/>
            <a:ext cx="4514850" cy="7802033"/>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270B5665-5D33-4259-9C01-AFBE7960CA5C}" type="datetimeFigureOut">
              <a:rPr lang="fr-FR" smtClean="0"/>
              <a:pPr/>
              <a:t>05/03/2015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8083A4C-0468-4B0F-9C4E-3076C3625D59}"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270B5665-5D33-4259-9C01-AFBE7960CA5C}" type="datetimeFigureOut">
              <a:rPr lang="fr-FR" smtClean="0"/>
              <a:pPr/>
              <a:t>05/03/2015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8083A4C-0468-4B0F-9C4E-3076C3625D59}"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541735" y="5875867"/>
            <a:ext cx="5829300" cy="1816100"/>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541735" y="3875618"/>
            <a:ext cx="5829300" cy="20002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270B5665-5D33-4259-9C01-AFBE7960CA5C}" type="datetimeFigureOut">
              <a:rPr lang="fr-FR" smtClean="0"/>
              <a:pPr/>
              <a:t>05/03/2015</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8083A4C-0468-4B0F-9C4E-3076C3625D59}" type="slidenum">
              <a:rPr lang="fr-FR" smtClean="0"/>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342900" y="2133601"/>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3486150" y="2133601"/>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270B5665-5D33-4259-9C01-AFBE7960CA5C}" type="datetimeFigureOut">
              <a:rPr lang="fr-FR" smtClean="0"/>
              <a:pPr/>
              <a:t>05/03/2015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88083A4C-0468-4B0F-9C4E-3076C3625D59}"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342900" y="2046817"/>
            <a:ext cx="303014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342900"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3483769" y="2046817"/>
            <a:ext cx="303133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3483769"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270B5665-5D33-4259-9C01-AFBE7960CA5C}" type="datetimeFigureOut">
              <a:rPr lang="fr-FR" smtClean="0"/>
              <a:pPr/>
              <a:t>05/03/2015</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88083A4C-0468-4B0F-9C4E-3076C3625D59}"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p:txBody>
          <a:bodyPr/>
          <a:lstStyle/>
          <a:p>
            <a:fld id="{270B5665-5D33-4259-9C01-AFBE7960CA5C}" type="datetimeFigureOut">
              <a:rPr lang="fr-FR" smtClean="0"/>
              <a:pPr/>
              <a:t>05/03/2015</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88083A4C-0468-4B0F-9C4E-3076C3625D59}"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270B5665-5D33-4259-9C01-AFBE7960CA5C}" type="datetimeFigureOut">
              <a:rPr lang="fr-FR" smtClean="0"/>
              <a:pPr/>
              <a:t>05/03/2015</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88083A4C-0468-4B0F-9C4E-3076C3625D59}"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342900" y="364067"/>
            <a:ext cx="2256235" cy="154940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2681287" y="364067"/>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342900" y="1913467"/>
            <a:ext cx="2256235" cy="62547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270B5665-5D33-4259-9C01-AFBE7960CA5C}" type="datetimeFigureOut">
              <a:rPr lang="fr-FR" smtClean="0"/>
              <a:pPr/>
              <a:t>05/03/2015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88083A4C-0468-4B0F-9C4E-3076C3625D59}"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344216" y="6400800"/>
            <a:ext cx="4114800" cy="755651"/>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344216" y="81703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344216" y="7156451"/>
            <a:ext cx="41148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270B5665-5D33-4259-9C01-AFBE7960CA5C}" type="datetimeFigureOut">
              <a:rPr lang="fr-FR" smtClean="0"/>
              <a:pPr/>
              <a:t>05/03/2015</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88083A4C-0468-4B0F-9C4E-3076C3625D59}" type="slidenum">
              <a:rPr lang="fr-FR" smtClean="0"/>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342900" y="366184"/>
            <a:ext cx="6172200" cy="1524000"/>
          </a:xfrm>
          <a:prstGeom prst="rect">
            <a:avLst/>
          </a:prstGeom>
        </p:spPr>
        <p:txBody>
          <a:bodyPr vert="horz" lIns="91440" tIns="45720" rIns="91440" bIns="45720" rtlCol="0" anchor="ctr">
            <a:normAutofit/>
          </a:bodyPr>
          <a:lstStyle/>
          <a:p>
            <a:r>
              <a:rPr lang="fr-FR" smtClean="0"/>
              <a:t>Cliquez pour modifier le style du titre</a:t>
            </a:r>
            <a:endParaRPr lang="fr-FR"/>
          </a:p>
        </p:txBody>
      </p:sp>
      <p:sp>
        <p:nvSpPr>
          <p:cNvPr id="3" name="Espace réservé du texte 2"/>
          <p:cNvSpPr>
            <a:spLocks noGrp="1"/>
          </p:cNvSpPr>
          <p:nvPr>
            <p:ph type="body" idx="1"/>
          </p:nvPr>
        </p:nvSpPr>
        <p:spPr>
          <a:xfrm>
            <a:off x="342900" y="2133601"/>
            <a:ext cx="6172200" cy="6034617"/>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342900" y="8475134"/>
            <a:ext cx="1600200" cy="486833"/>
          </a:xfrm>
          <a:prstGeom prst="rect">
            <a:avLst/>
          </a:prstGeom>
        </p:spPr>
        <p:txBody>
          <a:bodyPr vert="horz" lIns="91440" tIns="45720" rIns="91440" bIns="45720" rtlCol="0" anchor="ctr"/>
          <a:lstStyle>
            <a:lvl1pPr algn="l">
              <a:defRPr sz="1200">
                <a:solidFill>
                  <a:schemeClr val="tx1">
                    <a:tint val="75000"/>
                  </a:schemeClr>
                </a:solidFill>
              </a:defRPr>
            </a:lvl1pPr>
          </a:lstStyle>
          <a:p>
            <a:fld id="{270B5665-5D33-4259-9C01-AFBE7960CA5C}" type="datetimeFigureOut">
              <a:rPr lang="fr-FR" smtClean="0"/>
              <a:pPr/>
              <a:t>05/03/2015</a:t>
            </a:fld>
            <a:endParaRPr lang="fr-FR"/>
          </a:p>
        </p:txBody>
      </p:sp>
      <p:sp>
        <p:nvSpPr>
          <p:cNvPr id="5" name="Espace réservé du pied de page 4"/>
          <p:cNvSpPr>
            <a:spLocks noGrp="1"/>
          </p:cNvSpPr>
          <p:nvPr>
            <p:ph type="ftr" sz="quarter" idx="3"/>
          </p:nvPr>
        </p:nvSpPr>
        <p:spPr>
          <a:xfrm>
            <a:off x="2343150" y="8475134"/>
            <a:ext cx="2171700" cy="48683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4914900" y="8475134"/>
            <a:ext cx="1600200" cy="486833"/>
          </a:xfrm>
          <a:prstGeom prst="rect">
            <a:avLst/>
          </a:prstGeom>
        </p:spPr>
        <p:txBody>
          <a:bodyPr vert="horz" lIns="91440" tIns="45720" rIns="91440" bIns="45720" rtlCol="0" anchor="ctr"/>
          <a:lstStyle>
            <a:lvl1pPr algn="r">
              <a:defRPr sz="1200">
                <a:solidFill>
                  <a:schemeClr val="tx1">
                    <a:tint val="75000"/>
                  </a:schemeClr>
                </a:solidFill>
              </a:defRPr>
            </a:lvl1pPr>
          </a:lstStyle>
          <a:p>
            <a:fld id="{88083A4C-0468-4B0F-9C4E-3076C3625D59}"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9.png"/><Relationship Id="rId3" Type="http://schemas.openxmlformats.org/officeDocument/2006/relationships/image" Target="../media/image1.jpeg"/><Relationship Id="rId7" Type="http://schemas.openxmlformats.org/officeDocument/2006/relationships/image" Target="../media/image3.jpeg"/><Relationship Id="rId12"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2.emf"/><Relationship Id="rId11" Type="http://schemas.openxmlformats.org/officeDocument/2006/relationships/image" Target="../media/image7.jpeg"/><Relationship Id="rId5" Type="http://schemas.openxmlformats.org/officeDocument/2006/relationships/hyperlink" Target="mailto:aichars89@gmail.com" TargetMode="External"/><Relationship Id="rId10" Type="http://schemas.openxmlformats.org/officeDocument/2006/relationships/image" Target="../media/image6.jpeg"/><Relationship Id="rId4" Type="http://schemas.openxmlformats.org/officeDocument/2006/relationships/hyperlink" Target="mailto:khaoulasd91@gmail.com" TargetMode="External"/><Relationship Id="rId9" Type="http://schemas.openxmlformats.org/officeDocument/2006/relationships/image" Target="../media/image5.jpeg"/><Relationship Id="rId1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alphaModFix amt="50000"/>
            <a:lum/>
          </a:blip>
          <a:srcRect/>
          <a:stretch>
            <a:fillRect l="-19000" r="-19000"/>
          </a:stretch>
        </a:blip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a:xfrm>
            <a:off x="142852" y="142844"/>
            <a:ext cx="6572296" cy="1571636"/>
          </a:xfrm>
          <a:ln>
            <a:noFill/>
          </a:ln>
        </p:spPr>
        <p:txBody>
          <a:bodyPr>
            <a:noAutofit/>
          </a:bodyPr>
          <a:lstStyle/>
          <a:p>
            <a:pPr rtl="1"/>
            <a:r>
              <a:rPr lang="fr-FR" sz="1100" dirty="0" smtClean="0">
                <a:latin typeface="Arial" pitchFamily="34" charset="0"/>
                <a:cs typeface="Arial" pitchFamily="34" charset="0"/>
              </a:rPr>
              <a:t/>
            </a:r>
            <a:br>
              <a:rPr lang="fr-FR" sz="1100" dirty="0" smtClean="0">
                <a:latin typeface="Arial" pitchFamily="34" charset="0"/>
                <a:cs typeface="Arial" pitchFamily="34" charset="0"/>
              </a:rPr>
            </a:br>
            <a:r>
              <a:rPr lang="ar-DZ" sz="1400" b="1" dirty="0" smtClean="0">
                <a:latin typeface="Arial" pitchFamily="34" charset="0"/>
                <a:cs typeface="Arial" pitchFamily="34" charset="0"/>
              </a:rPr>
              <a:t>مســاهمة الإشهار الإلكتروني في ترويج العلامـــة التــجــاريــة</a:t>
            </a:r>
            <a:r>
              <a:rPr lang="ar-DZ" sz="1100" dirty="0" smtClean="0">
                <a:latin typeface="Arial" pitchFamily="34" charset="0"/>
                <a:cs typeface="Arial" pitchFamily="34" charset="0"/>
              </a:rPr>
              <a:t/>
            </a:r>
            <a:br>
              <a:rPr lang="ar-DZ" sz="1100" dirty="0" smtClean="0">
                <a:latin typeface="Arial" pitchFamily="34" charset="0"/>
                <a:cs typeface="Arial" pitchFamily="34" charset="0"/>
              </a:rPr>
            </a:br>
            <a:r>
              <a:rPr lang="ar-DZ" sz="1100" b="1" dirty="0" smtClean="0">
                <a:latin typeface="Arial" pitchFamily="34" charset="0"/>
                <a:cs typeface="Arial" pitchFamily="34" charset="0"/>
              </a:rPr>
              <a:t>( دراسة وصفية تحليلية للموقع الإلكتروني لمؤسسة موبيليس -ورقلة- )</a:t>
            </a:r>
            <a:br>
              <a:rPr lang="ar-DZ" sz="1100" b="1" dirty="0" smtClean="0">
                <a:latin typeface="Arial" pitchFamily="34" charset="0"/>
                <a:cs typeface="Arial" pitchFamily="34" charset="0"/>
              </a:rPr>
            </a:br>
            <a:r>
              <a:rPr lang="fr-FR" sz="1000" b="1" dirty="0" smtClean="0">
                <a:latin typeface="Arial" pitchFamily="34" charset="0"/>
                <a:cs typeface="Arial" pitchFamily="34" charset="0"/>
              </a:rPr>
              <a:t> The contribution of the </a:t>
            </a:r>
            <a:r>
              <a:rPr lang="fr-FR" sz="1000" b="1" dirty="0" err="1" smtClean="0">
                <a:latin typeface="Arial" pitchFamily="34" charset="0"/>
                <a:cs typeface="Arial" pitchFamily="34" charset="0"/>
              </a:rPr>
              <a:t>elctronic</a:t>
            </a:r>
            <a:r>
              <a:rPr lang="fr-FR" sz="1000" b="1" dirty="0" smtClean="0">
                <a:latin typeface="Arial" pitchFamily="34" charset="0"/>
                <a:cs typeface="Arial" pitchFamily="34" charset="0"/>
              </a:rPr>
              <a:t> </a:t>
            </a:r>
            <a:r>
              <a:rPr lang="fr-FR" sz="1000" b="1" dirty="0" err="1" smtClean="0">
                <a:latin typeface="Arial" pitchFamily="34" charset="0"/>
                <a:cs typeface="Arial" pitchFamily="34" charset="0"/>
              </a:rPr>
              <a:t>advertisement</a:t>
            </a:r>
            <a:r>
              <a:rPr lang="fr-FR" sz="1000" b="1" dirty="0" smtClean="0">
                <a:latin typeface="Arial" pitchFamily="34" charset="0"/>
                <a:cs typeface="Arial" pitchFamily="34" charset="0"/>
              </a:rPr>
              <a:t>  in </a:t>
            </a:r>
            <a:r>
              <a:rPr lang="fr-FR" sz="1000" b="1" dirty="0" err="1" smtClean="0">
                <a:latin typeface="Arial" pitchFamily="34" charset="0"/>
                <a:cs typeface="Arial" pitchFamily="34" charset="0"/>
              </a:rPr>
              <a:t>promoting</a:t>
            </a:r>
            <a:r>
              <a:rPr lang="fr-FR" sz="1000" b="1" dirty="0" smtClean="0">
                <a:latin typeface="Arial" pitchFamily="34" charset="0"/>
                <a:cs typeface="Arial" pitchFamily="34" charset="0"/>
              </a:rPr>
              <a:t> the </a:t>
            </a:r>
            <a:r>
              <a:rPr lang="fr-FR" sz="1000" b="1" dirty="0" err="1" smtClean="0">
                <a:latin typeface="Arial" pitchFamily="34" charset="0"/>
                <a:cs typeface="Arial" pitchFamily="34" charset="0"/>
              </a:rPr>
              <a:t>trade</a:t>
            </a:r>
            <a:r>
              <a:rPr lang="fr-FR" sz="1000" b="1" dirty="0" smtClean="0">
                <a:latin typeface="Arial" pitchFamily="34" charset="0"/>
                <a:cs typeface="Arial" pitchFamily="34" charset="0"/>
              </a:rPr>
              <a:t> </a:t>
            </a:r>
            <a:br>
              <a:rPr lang="fr-FR" sz="1000" b="1" dirty="0" smtClean="0">
                <a:latin typeface="Arial" pitchFamily="34" charset="0"/>
                <a:cs typeface="Arial" pitchFamily="34" charset="0"/>
              </a:rPr>
            </a:br>
            <a:r>
              <a:rPr lang="fr-FR" sz="1000" b="1" dirty="0" err="1" smtClean="0">
                <a:latin typeface="Arial" pitchFamily="34" charset="0"/>
                <a:cs typeface="Arial" pitchFamily="34" charset="0"/>
              </a:rPr>
              <a:t>marck</a:t>
            </a:r>
            <a:r>
              <a:rPr lang="fr-FR" sz="1000" b="1" dirty="0" smtClean="0">
                <a:latin typeface="Arial" pitchFamily="34" charset="0"/>
                <a:cs typeface="Arial" pitchFamily="34" charset="0"/>
              </a:rPr>
              <a:t>  </a:t>
            </a:r>
            <a:r>
              <a:rPr lang="fr-FR" sz="1000" b="1" dirty="0" err="1" smtClean="0">
                <a:latin typeface="Arial" pitchFamily="34" charset="0"/>
                <a:cs typeface="Arial" pitchFamily="34" charset="0"/>
              </a:rPr>
              <a:t>Depitive</a:t>
            </a:r>
            <a:r>
              <a:rPr lang="fr-FR" sz="1000" b="1" dirty="0" smtClean="0">
                <a:latin typeface="Arial" pitchFamily="34" charset="0"/>
                <a:cs typeface="Arial" pitchFamily="34" charset="0"/>
              </a:rPr>
              <a:t> </a:t>
            </a:r>
            <a:r>
              <a:rPr lang="fr-FR" sz="1000" b="1" dirty="0" err="1" smtClean="0">
                <a:latin typeface="Arial" pitchFamily="34" charset="0"/>
                <a:cs typeface="Arial" pitchFamily="34" charset="0"/>
              </a:rPr>
              <a:t>anallystic</a:t>
            </a:r>
            <a:r>
              <a:rPr lang="fr-FR" sz="1000" b="1" dirty="0" smtClean="0">
                <a:latin typeface="Arial" pitchFamily="34" charset="0"/>
                <a:cs typeface="Arial" pitchFamily="34" charset="0"/>
              </a:rPr>
              <a:t> </a:t>
            </a:r>
            <a:r>
              <a:rPr lang="fr-FR" sz="1000" b="1" dirty="0" err="1" smtClean="0">
                <a:latin typeface="Arial" pitchFamily="34" charset="0"/>
                <a:cs typeface="Arial" pitchFamily="34" charset="0"/>
              </a:rPr>
              <a:t>study</a:t>
            </a:r>
            <a:r>
              <a:rPr lang="fr-FR" sz="1000" b="1" dirty="0" smtClean="0">
                <a:latin typeface="Arial" pitchFamily="34" charset="0"/>
                <a:cs typeface="Arial" pitchFamily="34" charset="0"/>
              </a:rPr>
              <a:t> of  </a:t>
            </a:r>
            <a:r>
              <a:rPr lang="fr-FR" sz="1000" b="1" dirty="0" err="1" smtClean="0">
                <a:latin typeface="Arial" pitchFamily="34" charset="0"/>
                <a:cs typeface="Arial" pitchFamily="34" charset="0"/>
              </a:rPr>
              <a:t>elctronic</a:t>
            </a:r>
            <a:r>
              <a:rPr lang="fr-FR" sz="1000" b="1" dirty="0" smtClean="0">
                <a:latin typeface="Arial" pitchFamily="34" charset="0"/>
                <a:cs typeface="Arial" pitchFamily="34" charset="0"/>
              </a:rPr>
              <a:t> Web Site to  </a:t>
            </a:r>
            <a:r>
              <a:rPr lang="fr-FR" sz="1000" b="1" dirty="0" err="1" smtClean="0">
                <a:latin typeface="Arial" pitchFamily="34" charset="0"/>
                <a:cs typeface="Arial" pitchFamily="34" charset="0"/>
              </a:rPr>
              <a:t>Mobilis</a:t>
            </a:r>
            <a:r>
              <a:rPr lang="fr-FR" sz="1000" b="1" dirty="0" smtClean="0">
                <a:latin typeface="Arial" pitchFamily="34" charset="0"/>
                <a:cs typeface="Arial" pitchFamily="34" charset="0"/>
              </a:rPr>
              <a:t> </a:t>
            </a:r>
            <a:r>
              <a:rPr lang="fr-FR" sz="1000" b="1" dirty="0" err="1" smtClean="0">
                <a:latin typeface="Arial" pitchFamily="34" charset="0"/>
                <a:cs typeface="Arial" pitchFamily="34" charset="0"/>
              </a:rPr>
              <a:t>Socity</a:t>
            </a:r>
            <a:r>
              <a:rPr lang="fr-FR" sz="1000" b="1" dirty="0" smtClean="0">
                <a:latin typeface="Arial" pitchFamily="34" charset="0"/>
                <a:cs typeface="Arial" pitchFamily="34" charset="0"/>
              </a:rPr>
              <a:t> </a:t>
            </a:r>
            <a:r>
              <a:rPr lang="ar-DZ" sz="1100" b="1" dirty="0" smtClean="0">
                <a:latin typeface="Arial" pitchFamily="34" charset="0"/>
                <a:cs typeface="Arial" pitchFamily="34" charset="0"/>
              </a:rPr>
              <a:t/>
            </a:r>
            <a:br>
              <a:rPr lang="ar-DZ" sz="1100" b="1" dirty="0" smtClean="0">
                <a:latin typeface="Arial" pitchFamily="34" charset="0"/>
                <a:cs typeface="Arial" pitchFamily="34" charset="0"/>
              </a:rPr>
            </a:br>
            <a:r>
              <a:rPr lang="ar-DZ" sz="1000" b="1" dirty="0" smtClean="0">
                <a:latin typeface="Arial" pitchFamily="34" charset="0"/>
                <a:cs typeface="Arial" pitchFamily="34" charset="0"/>
              </a:rPr>
              <a:t> جـــامــعــة قاصــــــدي مربـــاح ورقـــلـــة </a:t>
            </a:r>
            <a:br>
              <a:rPr lang="ar-DZ" sz="1000" b="1" dirty="0" smtClean="0">
                <a:latin typeface="Arial" pitchFamily="34" charset="0"/>
                <a:cs typeface="Arial" pitchFamily="34" charset="0"/>
              </a:rPr>
            </a:br>
            <a:r>
              <a:rPr lang="ar-DZ" sz="1000" b="1" dirty="0" smtClean="0">
                <a:latin typeface="Arial" pitchFamily="34" charset="0"/>
                <a:cs typeface="Arial" pitchFamily="34" charset="0"/>
              </a:rPr>
              <a:t>كلية العلوم الإنسانية والاجتماعية</a:t>
            </a:r>
            <a:br>
              <a:rPr lang="ar-DZ" sz="1000" b="1" dirty="0" smtClean="0">
                <a:latin typeface="Arial" pitchFamily="34" charset="0"/>
                <a:cs typeface="Arial" pitchFamily="34" charset="0"/>
              </a:rPr>
            </a:br>
            <a:r>
              <a:rPr lang="ar-DZ" sz="1000" b="1" dirty="0" smtClean="0">
                <a:latin typeface="Arial" pitchFamily="34" charset="0"/>
                <a:cs typeface="Arial" pitchFamily="34" charset="0"/>
              </a:rPr>
              <a:t>قسم علوم الإعلام والاتصال </a:t>
            </a:r>
            <a:r>
              <a:rPr lang="ar-DZ" sz="1100" dirty="0" smtClean="0">
                <a:latin typeface="Arial" pitchFamily="34" charset="0"/>
                <a:cs typeface="Arial" pitchFamily="34" charset="0"/>
              </a:rPr>
              <a:t/>
            </a:r>
            <a:br>
              <a:rPr lang="ar-DZ" sz="1100" dirty="0" smtClean="0">
                <a:latin typeface="Arial" pitchFamily="34" charset="0"/>
                <a:cs typeface="Arial" pitchFamily="34" charset="0"/>
              </a:rPr>
            </a:br>
            <a:r>
              <a:rPr lang="ar-DZ" sz="1000" b="1" dirty="0" smtClean="0">
                <a:latin typeface="Arial" pitchFamily="34" charset="0"/>
                <a:cs typeface="Arial" pitchFamily="34" charset="0"/>
              </a:rPr>
              <a:t>ملصق علمي حول موضوع مذكرة تخرج يتم إعدادها لنيل شهادة الماستر ضمن تخصص تكنولوجيا الاتصال الحديثة</a:t>
            </a:r>
            <a:r>
              <a:rPr lang="fr-FR" sz="1100" dirty="0" smtClean="0">
                <a:latin typeface="Arial" pitchFamily="34" charset="0"/>
                <a:cs typeface="Arial" pitchFamily="34" charset="0"/>
              </a:rPr>
              <a:t/>
            </a:r>
            <a:br>
              <a:rPr lang="fr-FR" sz="1100" dirty="0" smtClean="0">
                <a:latin typeface="Arial" pitchFamily="34" charset="0"/>
                <a:cs typeface="Arial" pitchFamily="34" charset="0"/>
              </a:rPr>
            </a:br>
            <a:r>
              <a:rPr lang="ar-DZ" sz="1100" b="1" dirty="0" smtClean="0">
                <a:latin typeface="Arial" pitchFamily="34" charset="0"/>
                <a:cs typeface="Arial" pitchFamily="34" charset="0"/>
              </a:rPr>
              <a:t>إعداد الطالبتين: بن دومة خولة:  </a:t>
            </a:r>
            <a:r>
              <a:rPr lang="fr-FR" sz="1100" dirty="0" smtClean="0">
                <a:latin typeface="Arial" pitchFamily="34" charset="0"/>
                <a:cs typeface="Arial" pitchFamily="34" charset="0"/>
                <a:hlinkClick r:id="rId4"/>
              </a:rPr>
              <a:t>khaoulasd91@gmail.com</a:t>
            </a:r>
            <a:r>
              <a:rPr lang="ar-DZ" sz="1100" dirty="0" smtClean="0">
                <a:latin typeface="Arial" pitchFamily="34" charset="0"/>
                <a:cs typeface="Arial" pitchFamily="34" charset="0"/>
              </a:rPr>
              <a:t> </a:t>
            </a:r>
            <a:r>
              <a:rPr lang="fr-FR" sz="1100" dirty="0" smtClean="0">
                <a:latin typeface="Arial" pitchFamily="34" charset="0"/>
                <a:cs typeface="Arial" pitchFamily="34" charset="0"/>
              </a:rPr>
              <a:t>                </a:t>
            </a:r>
            <a:r>
              <a:rPr lang="ar-DZ" sz="1100" dirty="0" smtClean="0">
                <a:latin typeface="Arial" pitchFamily="34" charset="0"/>
                <a:cs typeface="Arial" pitchFamily="34" charset="0"/>
              </a:rPr>
              <a:t>    </a:t>
            </a:r>
            <a:r>
              <a:rPr lang="fr-FR" sz="1100" dirty="0" smtClean="0">
                <a:latin typeface="Arial" pitchFamily="34" charset="0"/>
                <a:cs typeface="Arial" pitchFamily="34" charset="0"/>
              </a:rPr>
              <a:t>               </a:t>
            </a:r>
            <a:r>
              <a:rPr lang="ar-DZ" sz="1100" dirty="0" smtClean="0">
                <a:latin typeface="Arial" pitchFamily="34" charset="0"/>
                <a:cs typeface="Arial" pitchFamily="34" charset="0"/>
              </a:rPr>
              <a:t>     </a:t>
            </a:r>
            <a:r>
              <a:rPr lang="ar-DZ" sz="1100" b="1" dirty="0" smtClean="0">
                <a:latin typeface="Arial" pitchFamily="34" charset="0"/>
                <a:cs typeface="Arial" pitchFamily="34" charset="0"/>
              </a:rPr>
              <a:t>إشراف الأستاذة: يسعد زهية</a:t>
            </a:r>
            <a:r>
              <a:rPr lang="fr-FR" sz="1100" dirty="0" smtClean="0">
                <a:latin typeface="Arial" pitchFamily="34" charset="0"/>
                <a:cs typeface="Arial" pitchFamily="34" charset="0"/>
              </a:rPr>
              <a:t/>
            </a:r>
            <a:br>
              <a:rPr lang="fr-FR" sz="1100" dirty="0" smtClean="0">
                <a:latin typeface="Arial" pitchFamily="34" charset="0"/>
                <a:cs typeface="Arial" pitchFamily="34" charset="0"/>
              </a:rPr>
            </a:br>
            <a:r>
              <a:rPr lang="ar-DZ" sz="1100" b="1" dirty="0" smtClean="0">
                <a:latin typeface="Arial" pitchFamily="34" charset="0"/>
                <a:cs typeface="Arial" pitchFamily="34" charset="0"/>
              </a:rPr>
              <a:t>بوزيد عائشة: </a:t>
            </a:r>
            <a:r>
              <a:rPr lang="fr-FR" sz="1100" dirty="0" smtClean="0">
                <a:latin typeface="Arial" pitchFamily="34" charset="0"/>
                <a:cs typeface="Arial" pitchFamily="34" charset="0"/>
                <a:hlinkClick r:id="rId5"/>
              </a:rPr>
              <a:t>aichars89@gmail.com</a:t>
            </a:r>
            <a:r>
              <a:rPr lang="ar-DZ" sz="1100" b="1" dirty="0" smtClean="0">
                <a:latin typeface="Arial" pitchFamily="34" charset="0"/>
                <a:cs typeface="Arial" pitchFamily="34" charset="0"/>
              </a:rPr>
              <a:t> </a:t>
            </a:r>
            <a:r>
              <a:rPr lang="fr-FR" sz="1100" b="1" dirty="0" smtClean="0">
                <a:latin typeface="Arial" pitchFamily="34" charset="0"/>
                <a:cs typeface="Arial" pitchFamily="34" charset="0"/>
              </a:rPr>
              <a:t>                                                          </a:t>
            </a:r>
            <a:r>
              <a:rPr lang="fr-FR" sz="1100" dirty="0" smtClean="0">
                <a:latin typeface="Arial" pitchFamily="34" charset="0"/>
                <a:cs typeface="Arial" pitchFamily="34" charset="0"/>
              </a:rPr>
              <a:t/>
            </a:r>
            <a:br>
              <a:rPr lang="fr-FR" sz="1100" dirty="0" smtClean="0">
                <a:latin typeface="Arial" pitchFamily="34" charset="0"/>
                <a:cs typeface="Arial" pitchFamily="34" charset="0"/>
              </a:rPr>
            </a:br>
            <a:r>
              <a:rPr lang="fr-FR" sz="1100" dirty="0" smtClean="0">
                <a:latin typeface="Arial" pitchFamily="34" charset="0"/>
                <a:cs typeface="Arial" pitchFamily="34" charset="0"/>
              </a:rPr>
              <a:t/>
            </a:r>
            <a:br>
              <a:rPr lang="fr-FR" sz="1100" dirty="0" smtClean="0">
                <a:latin typeface="Arial" pitchFamily="34" charset="0"/>
                <a:cs typeface="Arial" pitchFamily="34" charset="0"/>
              </a:rPr>
            </a:br>
            <a:endParaRPr lang="fr-FR" sz="1100" dirty="0">
              <a:latin typeface="Arial" pitchFamily="34" charset="0"/>
              <a:cs typeface="Arial" pitchFamily="34" charset="0"/>
            </a:endParaRPr>
          </a:p>
        </p:txBody>
      </p:sp>
      <p:cxnSp>
        <p:nvCxnSpPr>
          <p:cNvPr id="16" name="Connecteur droit 15"/>
          <p:cNvCxnSpPr/>
          <p:nvPr/>
        </p:nvCxnSpPr>
        <p:spPr>
          <a:xfrm rot="16200000" flipH="1">
            <a:off x="-178619" y="5393537"/>
            <a:ext cx="7215240" cy="2"/>
          </a:xfrm>
          <a:prstGeom prst="line">
            <a:avLst/>
          </a:prstGeom>
        </p:spPr>
        <p:style>
          <a:lnRef idx="1">
            <a:schemeClr val="accent1"/>
          </a:lnRef>
          <a:fillRef idx="0">
            <a:schemeClr val="accent1"/>
          </a:fillRef>
          <a:effectRef idx="0">
            <a:schemeClr val="accent1"/>
          </a:effectRef>
          <a:fontRef idx="minor">
            <a:schemeClr val="tx1"/>
          </a:fontRef>
        </p:style>
      </p:cxnSp>
      <p:sp>
        <p:nvSpPr>
          <p:cNvPr id="20" name="Rectangle à coins arrondis 19"/>
          <p:cNvSpPr/>
          <p:nvPr/>
        </p:nvSpPr>
        <p:spPr>
          <a:xfrm>
            <a:off x="3571876" y="1785918"/>
            <a:ext cx="3000396" cy="214313"/>
          </a:xfrm>
          <a:prstGeom prst="roundRect">
            <a:avLst/>
          </a:prstGeom>
          <a:effectLst>
            <a:glow rad="63500">
              <a:schemeClr val="accent5">
                <a:satMod val="175000"/>
                <a:alpha val="40000"/>
              </a:schemeClr>
            </a:glow>
            <a:outerShdw blurRad="40000" dist="20000" dir="5400000" rotWithShape="0">
              <a:srgbClr val="000000">
                <a:alpha val="38000"/>
              </a:srgbClr>
            </a:outerShdw>
          </a:effectLst>
          <a:scene3d>
            <a:camera prst="orthographicFront"/>
            <a:lightRig rig="threePt" dir="t"/>
          </a:scene3d>
          <a:sp3d>
            <a:bevelT w="165100" prst="coolSlant"/>
          </a:sp3d>
        </p:spPr>
        <p:style>
          <a:lnRef idx="1">
            <a:schemeClr val="accent5"/>
          </a:lnRef>
          <a:fillRef idx="2">
            <a:schemeClr val="accent5"/>
          </a:fillRef>
          <a:effectRef idx="1">
            <a:schemeClr val="accent5"/>
          </a:effectRef>
          <a:fontRef idx="minor">
            <a:schemeClr val="dk1"/>
          </a:fontRef>
        </p:style>
        <p:txBody>
          <a:bodyPr rtlCol="0" anchor="ctr"/>
          <a:lstStyle/>
          <a:p>
            <a:pPr algn="ctr" rtl="1"/>
            <a:r>
              <a:rPr lang="ar-DZ" sz="1100" b="1" u="sng" dirty="0" smtClean="0">
                <a:solidFill>
                  <a:schemeClr val="tx1"/>
                </a:solidFill>
                <a:latin typeface="Arial" pitchFamily="34" charset="0"/>
              </a:rPr>
              <a:t>المقدمة:</a:t>
            </a:r>
            <a:endParaRPr lang="fr-FR" sz="1100" b="1" u="sng" dirty="0">
              <a:solidFill>
                <a:schemeClr val="tx1"/>
              </a:solidFill>
              <a:latin typeface="Arial" pitchFamily="34" charset="0"/>
            </a:endParaRPr>
          </a:p>
        </p:txBody>
      </p:sp>
      <p:sp>
        <p:nvSpPr>
          <p:cNvPr id="21" name="Rectangle 20"/>
          <p:cNvSpPr/>
          <p:nvPr/>
        </p:nvSpPr>
        <p:spPr>
          <a:xfrm>
            <a:off x="3571876" y="2071670"/>
            <a:ext cx="3000396" cy="857256"/>
          </a:xfrm>
          <a:prstGeom prst="rect">
            <a:avLst/>
          </a:prstGeom>
          <a:noFill/>
          <a:ln>
            <a:noFill/>
          </a:ln>
          <a:effectLst/>
          <a:scene3d>
            <a:camera prst="orthographicFront">
              <a:rot lat="0" lon="0" rev="0"/>
            </a:camera>
            <a:lightRig rig="chilly" dir="t">
              <a:rot lat="0" lon="0" rev="18480000"/>
            </a:lightRig>
          </a:scene3d>
          <a:sp3d prstMaterial="clear">
            <a:bevelT h="63500"/>
          </a:sp3d>
        </p:spPr>
        <p:style>
          <a:lnRef idx="1">
            <a:schemeClr val="dk1"/>
          </a:lnRef>
          <a:fillRef idx="2">
            <a:schemeClr val="dk1"/>
          </a:fillRef>
          <a:effectRef idx="1">
            <a:schemeClr val="dk1"/>
          </a:effectRef>
          <a:fontRef idx="minor">
            <a:schemeClr val="dk1"/>
          </a:fontRef>
        </p:style>
        <p:txBody>
          <a:bodyPr rtlCol="0" anchor="ctr"/>
          <a:lstStyle/>
          <a:p>
            <a:pPr algn="justLow" rtl="1"/>
            <a:r>
              <a:rPr lang="ar-DZ" sz="1000" b="1" dirty="0" smtClean="0">
                <a:solidFill>
                  <a:schemeClr val="tx1"/>
                </a:solidFill>
                <a:latin typeface="Arial" pitchFamily="34" charset="0"/>
                <a:cs typeface="Arial" pitchFamily="34" charset="0"/>
              </a:rPr>
              <a:t>    يشهد اقتصاد اليوم صراع تنافسي بين المؤسسات، التي أصبحت مجبرة على إعادة هيكلة نشاطاتها التقليدية لتجاري مستجدات البيئة الرقمية الراهنة، إذ تعتبر المواقع الإلكترونية أحد الاستراتيجيات الإعلانية  التي تعتمدها  تلك المؤسسات لترويج  علاماتها التجارية وضمان تفاعل الزبائن معها</a:t>
            </a:r>
            <a:r>
              <a:rPr lang="ar-DZ" sz="1000" dirty="0" smtClean="0">
                <a:solidFill>
                  <a:schemeClr val="tx1"/>
                </a:solidFill>
                <a:latin typeface="Arial" pitchFamily="34" charset="0"/>
                <a:cs typeface="Arial" pitchFamily="34" charset="0"/>
              </a:rPr>
              <a:t>.</a:t>
            </a:r>
            <a:endParaRPr lang="fr-FR" sz="1000" dirty="0">
              <a:solidFill>
                <a:schemeClr val="tx1"/>
              </a:solidFill>
              <a:latin typeface="Arial" pitchFamily="34" charset="0"/>
              <a:cs typeface="Arial" pitchFamily="34" charset="0"/>
            </a:endParaRPr>
          </a:p>
        </p:txBody>
      </p:sp>
      <p:sp>
        <p:nvSpPr>
          <p:cNvPr id="24" name="Rectangle à coins arrondis 23"/>
          <p:cNvSpPr/>
          <p:nvPr/>
        </p:nvSpPr>
        <p:spPr>
          <a:xfrm>
            <a:off x="3571876" y="3000364"/>
            <a:ext cx="3000396" cy="214314"/>
          </a:xfrm>
          <a:prstGeom prst="roundRect">
            <a:avLst/>
          </a:prstGeom>
          <a:ln/>
          <a:effectLst>
            <a:glow rad="63500">
              <a:schemeClr val="accent5">
                <a:satMod val="175000"/>
                <a:alpha val="40000"/>
              </a:schemeClr>
            </a:glow>
            <a:outerShdw blurRad="40000" dist="20000" dir="5400000" rotWithShape="0">
              <a:srgbClr val="000000">
                <a:alpha val="38000"/>
              </a:srgbClr>
            </a:outerShdw>
          </a:effectLst>
          <a:scene3d>
            <a:camera prst="orthographicFront"/>
            <a:lightRig rig="threePt" dir="t"/>
          </a:scene3d>
          <a:sp3d>
            <a:bevelT w="165100" prst="coolSlant"/>
          </a:sp3d>
        </p:spPr>
        <p:style>
          <a:lnRef idx="1">
            <a:schemeClr val="accent5"/>
          </a:lnRef>
          <a:fillRef idx="2">
            <a:schemeClr val="accent5"/>
          </a:fillRef>
          <a:effectRef idx="1">
            <a:schemeClr val="accent5"/>
          </a:effectRef>
          <a:fontRef idx="minor">
            <a:schemeClr val="dk1"/>
          </a:fontRef>
        </p:style>
        <p:txBody>
          <a:bodyPr rtlCol="0" anchor="ctr"/>
          <a:lstStyle/>
          <a:p>
            <a:pPr algn="ctr" rtl="1"/>
            <a:r>
              <a:rPr lang="ar-DZ" sz="1100" b="1" u="sng" dirty="0" smtClean="0">
                <a:solidFill>
                  <a:schemeClr val="tx1"/>
                </a:solidFill>
                <a:latin typeface="Arial" pitchFamily="34" charset="0"/>
              </a:rPr>
              <a:t>تحديد المشكلة:</a:t>
            </a:r>
            <a:endParaRPr lang="fr-FR" sz="1100" b="1" u="sng" dirty="0">
              <a:solidFill>
                <a:schemeClr val="tx1"/>
              </a:solidFill>
              <a:latin typeface="Arial" pitchFamily="34" charset="0"/>
            </a:endParaRPr>
          </a:p>
        </p:txBody>
      </p:sp>
      <p:sp>
        <p:nvSpPr>
          <p:cNvPr id="25" name="Rectangle 24"/>
          <p:cNvSpPr/>
          <p:nvPr/>
        </p:nvSpPr>
        <p:spPr>
          <a:xfrm>
            <a:off x="3571876" y="3286117"/>
            <a:ext cx="3000396" cy="1071569"/>
          </a:xfrm>
          <a:prstGeom prst="rect">
            <a:avLst/>
          </a:prstGeom>
          <a:noFill/>
          <a:ln>
            <a:noFill/>
          </a:ln>
          <a:effectLst/>
          <a:scene3d>
            <a:camera prst="orthographicFront">
              <a:rot lat="0" lon="0" rev="0"/>
            </a:camera>
            <a:lightRig rig="chilly" dir="t">
              <a:rot lat="0" lon="0" rev="18480000"/>
            </a:lightRig>
          </a:scene3d>
          <a:sp3d prstMaterial="clear">
            <a:bevelT h="63500"/>
          </a:sp3d>
        </p:spPr>
        <p:style>
          <a:lnRef idx="1">
            <a:schemeClr val="dk1"/>
          </a:lnRef>
          <a:fillRef idx="2">
            <a:schemeClr val="dk1"/>
          </a:fillRef>
          <a:effectRef idx="1">
            <a:schemeClr val="dk1"/>
          </a:effectRef>
          <a:fontRef idx="minor">
            <a:schemeClr val="dk1"/>
          </a:fontRef>
        </p:style>
        <p:txBody>
          <a:bodyPr rtlCol="0" anchor="ctr"/>
          <a:lstStyle/>
          <a:p>
            <a:pPr algn="justLow" rtl="1"/>
            <a:r>
              <a:rPr lang="ar-DZ" sz="1000" dirty="0" smtClean="0">
                <a:solidFill>
                  <a:schemeClr val="tx1"/>
                </a:solidFill>
                <a:latin typeface="Arial" pitchFamily="34" charset="0"/>
                <a:cs typeface="Arial" pitchFamily="34" charset="0"/>
              </a:rPr>
              <a:t>    </a:t>
            </a:r>
            <a:endParaRPr lang="fr-FR" sz="1000" dirty="0" smtClean="0">
              <a:solidFill>
                <a:schemeClr val="tx1"/>
              </a:solidFill>
              <a:latin typeface="Arial" pitchFamily="34" charset="0"/>
              <a:cs typeface="Arial" pitchFamily="34" charset="0"/>
            </a:endParaRPr>
          </a:p>
          <a:p>
            <a:pPr algn="justLow" rtl="1"/>
            <a:r>
              <a:rPr lang="ar-DZ" sz="1000" b="1" dirty="0" smtClean="0">
                <a:solidFill>
                  <a:schemeClr val="tx1"/>
                </a:solidFill>
                <a:latin typeface="Arial" pitchFamily="34" charset="0"/>
                <a:cs typeface="Arial" pitchFamily="34" charset="0"/>
              </a:rPr>
              <a:t>    يحضى الإشهار الإلكتروني باهتمام متباين لدى المؤسسات الخدماتية  الوطنية، وفي إطار  تسليط الضوء على  درجة  اهتمام مؤسسة  موبيليس فرع ورقلة بالإشهار الإلكتروني، ودوره في الترويج لعلامتها التجارية.</a:t>
            </a:r>
          </a:p>
          <a:p>
            <a:pPr algn="justLow" rtl="1"/>
            <a:r>
              <a:rPr lang="ar-DZ" sz="1000" b="1" dirty="0" smtClean="0">
                <a:solidFill>
                  <a:schemeClr val="tx1"/>
                </a:solidFill>
                <a:latin typeface="Arial" pitchFamily="34" charset="0"/>
                <a:cs typeface="Arial" pitchFamily="34" charset="0"/>
              </a:rPr>
              <a:t> ارتأينا طرح السؤال التالي: </a:t>
            </a:r>
            <a:r>
              <a:rPr lang="ar-DZ" sz="1050" b="1" dirty="0" smtClean="0">
                <a:solidFill>
                  <a:schemeClr val="tx1"/>
                </a:solidFill>
                <a:latin typeface="Arial" pitchFamily="34" charset="0"/>
                <a:cs typeface="Arial" pitchFamily="34" charset="0"/>
              </a:rPr>
              <a:t>كيف يساهم </a:t>
            </a:r>
            <a:r>
              <a:rPr lang="ar-DZ" sz="1050" b="1" dirty="0" smtClean="0">
                <a:solidFill>
                  <a:schemeClr val="tx1"/>
                </a:solidFill>
                <a:latin typeface="Arial" pitchFamily="34" charset="0"/>
                <a:cs typeface="Arial" pitchFamily="34" charset="0"/>
              </a:rPr>
              <a:t>الإشهار الإلكتروني  </a:t>
            </a:r>
            <a:r>
              <a:rPr lang="ar-DZ" sz="1050" b="1" dirty="0" smtClean="0">
                <a:solidFill>
                  <a:schemeClr val="tx1"/>
                </a:solidFill>
                <a:latin typeface="Arial" pitchFamily="34" charset="0"/>
                <a:cs typeface="Arial" pitchFamily="34" charset="0"/>
              </a:rPr>
              <a:t>في التريج للعلامة التجارية لمؤسسة  موبيليس ورقلة؟ </a:t>
            </a:r>
            <a:endParaRPr lang="ar-DZ" sz="1000" b="1" dirty="0" smtClean="0">
              <a:solidFill>
                <a:schemeClr val="tx1"/>
              </a:solidFill>
              <a:latin typeface="Arial" pitchFamily="34" charset="0"/>
              <a:cs typeface="Arial" pitchFamily="34" charset="0"/>
            </a:endParaRPr>
          </a:p>
          <a:p>
            <a:pPr algn="justLow" rtl="1"/>
            <a:endParaRPr lang="fr-FR" sz="1000" b="1" dirty="0">
              <a:solidFill>
                <a:schemeClr val="tx1"/>
              </a:solidFill>
              <a:latin typeface="Arial" pitchFamily="34" charset="0"/>
              <a:cs typeface="Arial" pitchFamily="34" charset="0"/>
            </a:endParaRPr>
          </a:p>
        </p:txBody>
      </p:sp>
      <p:sp>
        <p:nvSpPr>
          <p:cNvPr id="26" name="Rectangle à coins arrondis 25"/>
          <p:cNvSpPr/>
          <p:nvPr/>
        </p:nvSpPr>
        <p:spPr>
          <a:xfrm>
            <a:off x="285728" y="1785918"/>
            <a:ext cx="3000396" cy="214314"/>
          </a:xfrm>
          <a:prstGeom prst="roundRect">
            <a:avLst/>
          </a:prstGeom>
          <a:ln/>
          <a:effectLst>
            <a:glow rad="63500">
              <a:schemeClr val="accent5">
                <a:satMod val="175000"/>
                <a:alpha val="40000"/>
              </a:schemeClr>
            </a:glow>
            <a:outerShdw blurRad="40000" dist="20000" dir="5400000" rotWithShape="0">
              <a:srgbClr val="000000">
                <a:alpha val="38000"/>
              </a:srgbClr>
            </a:outerShdw>
          </a:effectLst>
          <a:scene3d>
            <a:camera prst="orthographicFront"/>
            <a:lightRig rig="threePt" dir="t"/>
          </a:scene3d>
          <a:sp3d>
            <a:bevelT w="165100" prst="coolSlant"/>
          </a:sp3d>
        </p:spPr>
        <p:style>
          <a:lnRef idx="1">
            <a:schemeClr val="accent5"/>
          </a:lnRef>
          <a:fillRef idx="2">
            <a:schemeClr val="accent5"/>
          </a:fillRef>
          <a:effectRef idx="1">
            <a:schemeClr val="accent5"/>
          </a:effectRef>
          <a:fontRef idx="minor">
            <a:schemeClr val="dk1"/>
          </a:fontRef>
        </p:style>
        <p:txBody>
          <a:bodyPr rtlCol="0" anchor="ctr"/>
          <a:lstStyle/>
          <a:p>
            <a:pPr algn="ctr" rtl="1"/>
            <a:r>
              <a:rPr lang="ar-DZ" sz="1100" b="1" u="sng" dirty="0" smtClean="0">
                <a:solidFill>
                  <a:schemeClr val="tx1"/>
                </a:solidFill>
                <a:latin typeface="Arial" pitchFamily="34" charset="0"/>
                <a:cs typeface="Arial" pitchFamily="34" charset="0"/>
              </a:rPr>
              <a:t>المنهج </a:t>
            </a:r>
            <a:r>
              <a:rPr lang="ar-DZ" sz="1100" b="1" u="sng" dirty="0" smtClean="0">
                <a:solidFill>
                  <a:schemeClr val="tx1"/>
                </a:solidFill>
                <a:latin typeface="Arial" pitchFamily="34" charset="0"/>
              </a:rPr>
              <a:t>المعتمد</a:t>
            </a:r>
            <a:r>
              <a:rPr lang="fr-FR" sz="1100" b="1" u="sng" dirty="0" smtClean="0">
                <a:solidFill>
                  <a:schemeClr val="tx1"/>
                </a:solidFill>
                <a:latin typeface="Arial" pitchFamily="34" charset="0"/>
              </a:rPr>
              <a:t> </a:t>
            </a:r>
            <a:r>
              <a:rPr lang="ar-DZ" sz="1100" b="1" u="sng" dirty="0" smtClean="0">
                <a:solidFill>
                  <a:schemeClr val="tx1"/>
                </a:solidFill>
                <a:latin typeface="Arial" pitchFamily="34" charset="0"/>
                <a:cs typeface="Arial" pitchFamily="34" charset="0"/>
              </a:rPr>
              <a:t>في البحث:</a:t>
            </a:r>
            <a:endParaRPr lang="fr-FR" sz="1100" b="1" u="sng" dirty="0">
              <a:solidFill>
                <a:schemeClr val="tx1"/>
              </a:solidFill>
              <a:latin typeface="Arial" pitchFamily="34" charset="0"/>
              <a:cs typeface="Arial" pitchFamily="34" charset="0"/>
            </a:endParaRPr>
          </a:p>
        </p:txBody>
      </p:sp>
      <p:sp>
        <p:nvSpPr>
          <p:cNvPr id="27" name="Rectangle 26"/>
          <p:cNvSpPr/>
          <p:nvPr/>
        </p:nvSpPr>
        <p:spPr>
          <a:xfrm>
            <a:off x="285728" y="2071670"/>
            <a:ext cx="3000396" cy="642942"/>
          </a:xfrm>
          <a:prstGeom prst="rect">
            <a:avLst/>
          </a:prstGeom>
          <a:noFill/>
          <a:ln>
            <a:noFill/>
          </a:ln>
          <a:effectLst/>
          <a:scene3d>
            <a:camera prst="orthographicFront">
              <a:rot lat="0" lon="0" rev="0"/>
            </a:camera>
            <a:lightRig rig="chilly" dir="t">
              <a:rot lat="0" lon="0" rev="18480000"/>
            </a:lightRig>
          </a:scene3d>
          <a:sp3d prstMaterial="clear">
            <a:bevelT h="63500"/>
          </a:sp3d>
        </p:spPr>
        <p:style>
          <a:lnRef idx="1">
            <a:schemeClr val="dk1"/>
          </a:lnRef>
          <a:fillRef idx="2">
            <a:schemeClr val="dk1"/>
          </a:fillRef>
          <a:effectRef idx="1">
            <a:schemeClr val="dk1"/>
          </a:effectRef>
          <a:fontRef idx="minor">
            <a:schemeClr val="dk1"/>
          </a:fontRef>
        </p:style>
        <p:txBody>
          <a:bodyPr rtlCol="0" anchor="ctr"/>
          <a:lstStyle/>
          <a:p>
            <a:pPr algn="r"/>
            <a:endParaRPr lang="ar-DZ" sz="1000" dirty="0" smtClean="0">
              <a:solidFill>
                <a:schemeClr val="tx1"/>
              </a:solidFill>
              <a:latin typeface="Arial" pitchFamily="34" charset="0"/>
              <a:cs typeface="Arial" pitchFamily="34" charset="0"/>
            </a:endParaRPr>
          </a:p>
          <a:p>
            <a:pPr algn="r"/>
            <a:endParaRPr lang="ar-DZ" sz="1000" dirty="0" smtClean="0">
              <a:solidFill>
                <a:schemeClr val="tx1"/>
              </a:solidFill>
              <a:latin typeface="Arial" pitchFamily="34" charset="0"/>
              <a:cs typeface="Arial" pitchFamily="34" charset="0"/>
            </a:endParaRPr>
          </a:p>
          <a:p>
            <a:pPr algn="justLow" rtl="1"/>
            <a:r>
              <a:rPr lang="ar-DZ" sz="1000" b="1" dirty="0" smtClean="0">
                <a:solidFill>
                  <a:schemeClr val="tx1"/>
                </a:solidFill>
                <a:latin typeface="Arial" pitchFamily="34" charset="0"/>
                <a:cs typeface="Arial" pitchFamily="34" charset="0"/>
              </a:rPr>
              <a:t>    يعتبر المنهج المناسب لهذه الدراسة في المنهج الوصفي التحليلي  تم اعتماده بهدف وصف  الموقع وتحليل الإعلانات  المنشورة فيه بغية الوصول إلى الأهداف المرجوة من الدراسة والمتمثلة في إبراز مساهمة  الإشهار على الموقع في </a:t>
            </a:r>
            <a:r>
              <a:rPr lang="ar-DZ" sz="1000" b="1" dirty="0" smtClean="0">
                <a:solidFill>
                  <a:schemeClr val="tx1"/>
                </a:solidFill>
                <a:latin typeface="Arial" pitchFamily="34" charset="0"/>
                <a:cs typeface="Arial" pitchFamily="34" charset="0"/>
              </a:rPr>
              <a:t>ترويج</a:t>
            </a:r>
            <a:r>
              <a:rPr lang="ar-DZ" sz="1000" b="1" dirty="0" smtClean="0">
                <a:solidFill>
                  <a:schemeClr val="tx1"/>
                </a:solidFill>
                <a:latin typeface="Arial" pitchFamily="34" charset="0"/>
                <a:cs typeface="Arial" pitchFamily="34" charset="0"/>
              </a:rPr>
              <a:t> </a:t>
            </a:r>
            <a:r>
              <a:rPr lang="ar-DZ" sz="1000" b="1" dirty="0" smtClean="0">
                <a:solidFill>
                  <a:schemeClr val="tx1"/>
                </a:solidFill>
                <a:latin typeface="Arial" pitchFamily="34" charset="0"/>
                <a:cs typeface="Arial" pitchFamily="34" charset="0"/>
              </a:rPr>
              <a:t>العلامة.</a:t>
            </a:r>
            <a:endParaRPr lang="ar-DZ" sz="1000" b="1" dirty="0" smtClean="0">
              <a:solidFill>
                <a:schemeClr val="tx1"/>
              </a:solidFill>
              <a:latin typeface="Arial" pitchFamily="34" charset="0"/>
              <a:cs typeface="Arial" pitchFamily="34" charset="0"/>
            </a:endParaRPr>
          </a:p>
          <a:p>
            <a:pPr algn="r"/>
            <a:endParaRPr lang="ar-DZ" sz="1000" dirty="0" smtClean="0">
              <a:solidFill>
                <a:schemeClr val="tx1"/>
              </a:solidFill>
              <a:latin typeface="Arial" pitchFamily="34" charset="0"/>
              <a:cs typeface="Arial" pitchFamily="34" charset="0"/>
            </a:endParaRPr>
          </a:p>
          <a:p>
            <a:pPr algn="r"/>
            <a:endParaRPr lang="ar-DZ" sz="1000" dirty="0" smtClean="0">
              <a:solidFill>
                <a:schemeClr val="tx1"/>
              </a:solidFill>
              <a:latin typeface="Arial" pitchFamily="34" charset="0"/>
              <a:cs typeface="Arial" pitchFamily="34" charset="0"/>
            </a:endParaRPr>
          </a:p>
        </p:txBody>
      </p:sp>
      <p:sp>
        <p:nvSpPr>
          <p:cNvPr id="28" name="Rectangle à coins arrondis 27"/>
          <p:cNvSpPr/>
          <p:nvPr/>
        </p:nvSpPr>
        <p:spPr>
          <a:xfrm>
            <a:off x="285728" y="2786050"/>
            <a:ext cx="3000396" cy="214314"/>
          </a:xfrm>
          <a:prstGeom prst="roundRect">
            <a:avLst/>
          </a:prstGeom>
          <a:ln/>
          <a:effectLst>
            <a:glow rad="63500">
              <a:schemeClr val="accent5">
                <a:satMod val="175000"/>
                <a:alpha val="40000"/>
              </a:schemeClr>
            </a:glow>
            <a:outerShdw blurRad="40000" dist="20000" dir="5400000" rotWithShape="0">
              <a:srgbClr val="000000">
                <a:alpha val="38000"/>
              </a:srgbClr>
            </a:outerShdw>
          </a:effectLst>
          <a:scene3d>
            <a:camera prst="orthographicFront"/>
            <a:lightRig rig="threePt" dir="t"/>
          </a:scene3d>
          <a:sp3d>
            <a:bevelT w="165100" prst="coolSlant"/>
          </a:sp3d>
        </p:spPr>
        <p:style>
          <a:lnRef idx="1">
            <a:schemeClr val="accent5"/>
          </a:lnRef>
          <a:fillRef idx="2">
            <a:schemeClr val="accent5"/>
          </a:fillRef>
          <a:effectRef idx="1">
            <a:schemeClr val="accent5"/>
          </a:effectRef>
          <a:fontRef idx="minor">
            <a:schemeClr val="dk1"/>
          </a:fontRef>
        </p:style>
        <p:txBody>
          <a:bodyPr rtlCol="0" anchor="ctr"/>
          <a:lstStyle/>
          <a:p>
            <a:pPr algn="ctr" rtl="1"/>
            <a:r>
              <a:rPr lang="ar-DZ" sz="1100" b="1" u="sng" dirty="0" smtClean="0">
                <a:solidFill>
                  <a:schemeClr val="tx1"/>
                </a:solidFill>
                <a:latin typeface="Arial" pitchFamily="34" charset="0"/>
              </a:rPr>
              <a:t>أدوات جمع البيانات:</a:t>
            </a:r>
            <a:endParaRPr lang="fr-FR" sz="1100" b="1" u="sng" dirty="0">
              <a:solidFill>
                <a:schemeClr val="tx1"/>
              </a:solidFill>
              <a:latin typeface="Arial" pitchFamily="34" charset="0"/>
            </a:endParaRPr>
          </a:p>
        </p:txBody>
      </p:sp>
      <p:sp>
        <p:nvSpPr>
          <p:cNvPr id="29" name="Rectangle 28"/>
          <p:cNvSpPr/>
          <p:nvPr/>
        </p:nvSpPr>
        <p:spPr>
          <a:xfrm>
            <a:off x="285728" y="3071802"/>
            <a:ext cx="3000396" cy="714380"/>
          </a:xfrm>
          <a:prstGeom prst="rect">
            <a:avLst/>
          </a:prstGeom>
          <a:noFill/>
          <a:ln>
            <a:noFill/>
          </a:ln>
          <a:effectLst/>
          <a:scene3d>
            <a:camera prst="orthographicFront">
              <a:rot lat="0" lon="0" rev="0"/>
            </a:camera>
            <a:lightRig rig="chilly" dir="t">
              <a:rot lat="0" lon="0" rev="18480000"/>
            </a:lightRig>
          </a:scene3d>
          <a:sp3d prstMaterial="clear">
            <a:bevelT h="63500"/>
          </a:sp3d>
        </p:spPr>
        <p:style>
          <a:lnRef idx="1">
            <a:schemeClr val="dk1"/>
          </a:lnRef>
          <a:fillRef idx="2">
            <a:schemeClr val="dk1"/>
          </a:fillRef>
          <a:effectRef idx="1">
            <a:schemeClr val="dk1"/>
          </a:effectRef>
          <a:fontRef idx="minor">
            <a:schemeClr val="dk1"/>
          </a:fontRef>
        </p:style>
        <p:txBody>
          <a:bodyPr rtlCol="0" anchor="ctr"/>
          <a:lstStyle/>
          <a:p>
            <a:pPr algn="just" rtl="1"/>
            <a:endParaRPr lang="ar-DZ" sz="1000" dirty="0" smtClean="0">
              <a:latin typeface="Arial" pitchFamily="34" charset="0"/>
              <a:cs typeface="Arial" pitchFamily="34" charset="0"/>
            </a:endParaRPr>
          </a:p>
          <a:p>
            <a:pPr algn="just" rtl="1"/>
            <a:endParaRPr lang="ar-DZ" sz="1000" dirty="0" smtClean="0">
              <a:latin typeface="Arial" pitchFamily="34" charset="0"/>
              <a:cs typeface="Arial" pitchFamily="34" charset="0"/>
            </a:endParaRPr>
          </a:p>
          <a:p>
            <a:pPr algn="justLow" rtl="1"/>
            <a:r>
              <a:rPr lang="ar-DZ" sz="1000" b="1" dirty="0" smtClean="0">
                <a:latin typeface="Arial" pitchFamily="34" charset="0"/>
                <a:cs typeface="Arial" pitchFamily="34" charset="0"/>
              </a:rPr>
              <a:t>   تتمثل أدوات الدراسة في“ </a:t>
            </a:r>
            <a:r>
              <a:rPr lang="ar-DZ" sz="1050" b="1" dirty="0" smtClean="0">
                <a:latin typeface="Arial" pitchFamily="34" charset="0"/>
                <a:cs typeface="Arial" pitchFamily="34" charset="0"/>
              </a:rPr>
              <a:t>أداة تحليل المحتوى</a:t>
            </a:r>
            <a:r>
              <a:rPr lang="ar-DZ" sz="1000" b="1" dirty="0" smtClean="0">
                <a:latin typeface="Arial" pitchFamily="34" charset="0"/>
                <a:cs typeface="Arial" pitchFamily="34" charset="0"/>
              </a:rPr>
              <a:t>“ المستخدمة في  تحليل الإعلانات المنشورة على موقع المؤسسة. إضافة إلى المقابلة التي  ستجرى مع </a:t>
            </a:r>
            <a:r>
              <a:rPr lang="ar-DZ" sz="1000" b="1" dirty="0" err="1" smtClean="0">
                <a:latin typeface="Arial" pitchFamily="34" charset="0"/>
                <a:cs typeface="Arial" pitchFamily="34" charset="0"/>
              </a:rPr>
              <a:t>مسؤولي</a:t>
            </a:r>
            <a:r>
              <a:rPr lang="ar-DZ" sz="1000" b="1" smtClean="0">
                <a:latin typeface="Arial" pitchFamily="34" charset="0"/>
                <a:cs typeface="Arial" pitchFamily="34" charset="0"/>
              </a:rPr>
              <a:t> مؤسسة </a:t>
            </a:r>
            <a:r>
              <a:rPr lang="ar-DZ" sz="1000" b="1" dirty="0" smtClean="0">
                <a:latin typeface="Arial" pitchFamily="34" charset="0"/>
                <a:cs typeface="Arial" pitchFamily="34" charset="0"/>
              </a:rPr>
              <a:t>موبيليس للحصول بعض  معلومات  المتعلقة بالجانب التطبيقي. </a:t>
            </a:r>
          </a:p>
          <a:p>
            <a:pPr algn="just" rtl="1"/>
            <a:endParaRPr lang="ar-DZ" sz="1000" dirty="0" smtClean="0">
              <a:latin typeface="Arial" pitchFamily="34" charset="0"/>
              <a:cs typeface="Arial" pitchFamily="34" charset="0"/>
            </a:endParaRPr>
          </a:p>
          <a:p>
            <a:pPr algn="just" rtl="1"/>
            <a:endParaRPr lang="fr-FR" sz="1000" dirty="0">
              <a:latin typeface="Arial" pitchFamily="34" charset="0"/>
              <a:cs typeface="Arial" pitchFamily="34" charset="0"/>
            </a:endParaRPr>
          </a:p>
        </p:txBody>
      </p:sp>
      <p:sp>
        <p:nvSpPr>
          <p:cNvPr id="42" name="Rectangle à coins arrondis 41"/>
          <p:cNvSpPr/>
          <p:nvPr/>
        </p:nvSpPr>
        <p:spPr>
          <a:xfrm>
            <a:off x="3571876" y="4429124"/>
            <a:ext cx="3000396" cy="214314"/>
          </a:xfrm>
          <a:prstGeom prst="roundRect">
            <a:avLst/>
          </a:prstGeom>
          <a:ln/>
          <a:effectLst>
            <a:glow rad="63500">
              <a:schemeClr val="accent5">
                <a:satMod val="175000"/>
                <a:alpha val="40000"/>
              </a:schemeClr>
            </a:glow>
            <a:outerShdw blurRad="40000" dist="20000" dir="5400000" rotWithShape="0">
              <a:srgbClr val="000000">
                <a:alpha val="38000"/>
              </a:srgbClr>
            </a:outerShdw>
          </a:effectLst>
          <a:scene3d>
            <a:camera prst="orthographicFront"/>
            <a:lightRig rig="threePt" dir="t"/>
          </a:scene3d>
          <a:sp3d>
            <a:bevelT w="165100" prst="coolSlant"/>
          </a:sp3d>
        </p:spPr>
        <p:style>
          <a:lnRef idx="1">
            <a:schemeClr val="accent5"/>
          </a:lnRef>
          <a:fillRef idx="2">
            <a:schemeClr val="accent5"/>
          </a:fillRef>
          <a:effectRef idx="1">
            <a:schemeClr val="accent5"/>
          </a:effectRef>
          <a:fontRef idx="minor">
            <a:schemeClr val="dk1"/>
          </a:fontRef>
        </p:style>
        <p:txBody>
          <a:bodyPr rtlCol="0" anchor="ctr"/>
          <a:lstStyle/>
          <a:p>
            <a:pPr algn="ctr" rtl="1"/>
            <a:r>
              <a:rPr lang="ar-DZ" sz="1100" b="1" u="sng" dirty="0" smtClean="0">
                <a:solidFill>
                  <a:schemeClr val="tx1"/>
                </a:solidFill>
                <a:latin typeface="Arial" pitchFamily="34" charset="0"/>
              </a:rPr>
              <a:t>التساؤلات الفرعية:</a:t>
            </a:r>
            <a:endParaRPr lang="fr-FR" sz="1100" b="1" u="sng" dirty="0">
              <a:solidFill>
                <a:schemeClr val="tx1"/>
              </a:solidFill>
              <a:latin typeface="Arial" pitchFamily="34" charset="0"/>
            </a:endParaRPr>
          </a:p>
        </p:txBody>
      </p:sp>
      <p:sp>
        <p:nvSpPr>
          <p:cNvPr id="44" name="Rectangle à coins arrondis 43"/>
          <p:cNvSpPr/>
          <p:nvPr/>
        </p:nvSpPr>
        <p:spPr>
          <a:xfrm>
            <a:off x="3571876" y="5857884"/>
            <a:ext cx="3000396" cy="214314"/>
          </a:xfrm>
          <a:prstGeom prst="roundRect">
            <a:avLst/>
          </a:prstGeom>
          <a:ln/>
          <a:effectLst>
            <a:glow rad="63500">
              <a:schemeClr val="accent5">
                <a:satMod val="175000"/>
                <a:alpha val="40000"/>
              </a:schemeClr>
            </a:glow>
            <a:outerShdw blurRad="40000" dist="20000" dir="5400000" rotWithShape="0">
              <a:srgbClr val="000000">
                <a:alpha val="38000"/>
              </a:srgbClr>
            </a:outerShdw>
          </a:effectLst>
          <a:scene3d>
            <a:camera prst="orthographicFront"/>
            <a:lightRig rig="threePt" dir="t"/>
          </a:scene3d>
          <a:sp3d>
            <a:bevelT w="165100" prst="coolSlant"/>
          </a:sp3d>
        </p:spPr>
        <p:style>
          <a:lnRef idx="1">
            <a:schemeClr val="accent5"/>
          </a:lnRef>
          <a:fillRef idx="2">
            <a:schemeClr val="accent5"/>
          </a:fillRef>
          <a:effectRef idx="1">
            <a:schemeClr val="accent5"/>
          </a:effectRef>
          <a:fontRef idx="minor">
            <a:schemeClr val="dk1"/>
          </a:fontRef>
        </p:style>
        <p:txBody>
          <a:bodyPr rtlCol="0" anchor="ctr"/>
          <a:lstStyle/>
          <a:p>
            <a:pPr algn="ctr" rtl="1"/>
            <a:r>
              <a:rPr lang="ar-DZ" sz="1100" b="1" u="sng" dirty="0" smtClean="0">
                <a:solidFill>
                  <a:schemeClr val="tx1"/>
                </a:solidFill>
                <a:latin typeface="Arial" pitchFamily="34" charset="0"/>
              </a:rPr>
              <a:t>الفرضيات:</a:t>
            </a:r>
            <a:endParaRPr lang="fr-FR" sz="1100" b="1" u="sng" dirty="0">
              <a:solidFill>
                <a:schemeClr val="tx1"/>
              </a:solidFill>
              <a:latin typeface="Arial" pitchFamily="34" charset="0"/>
            </a:endParaRPr>
          </a:p>
        </p:txBody>
      </p:sp>
      <p:sp>
        <p:nvSpPr>
          <p:cNvPr id="45" name="Rectangle 44"/>
          <p:cNvSpPr/>
          <p:nvPr/>
        </p:nvSpPr>
        <p:spPr>
          <a:xfrm>
            <a:off x="3571876" y="6072198"/>
            <a:ext cx="3000396" cy="785818"/>
          </a:xfrm>
          <a:prstGeom prst="rect">
            <a:avLst/>
          </a:prstGeom>
          <a:noFill/>
          <a:ln>
            <a:noFill/>
          </a:ln>
          <a:effectLst/>
          <a:scene3d>
            <a:camera prst="orthographicFront">
              <a:rot lat="0" lon="0" rev="0"/>
            </a:camera>
            <a:lightRig rig="chilly" dir="t">
              <a:rot lat="0" lon="0" rev="18480000"/>
            </a:lightRig>
          </a:scene3d>
          <a:sp3d prstMaterial="clear">
            <a:bevelT h="63500"/>
          </a:sp3d>
        </p:spPr>
        <p:style>
          <a:lnRef idx="1">
            <a:schemeClr val="dk1"/>
          </a:lnRef>
          <a:fillRef idx="2">
            <a:schemeClr val="dk1"/>
          </a:fillRef>
          <a:effectRef idx="1">
            <a:schemeClr val="dk1"/>
          </a:effectRef>
          <a:fontRef idx="minor">
            <a:schemeClr val="dk1"/>
          </a:fontRef>
        </p:style>
        <p:txBody>
          <a:bodyPr rtlCol="0" anchor="ctr"/>
          <a:lstStyle/>
          <a:p>
            <a:pPr algn="r"/>
            <a:r>
              <a:rPr lang="ar-DZ" sz="1000" dirty="0" smtClean="0">
                <a:solidFill>
                  <a:schemeClr val="tx1"/>
                </a:solidFill>
                <a:latin typeface="Arial" pitchFamily="34" charset="0"/>
                <a:cs typeface="Arial" pitchFamily="34" charset="0"/>
              </a:rPr>
              <a:t>    </a:t>
            </a:r>
          </a:p>
          <a:p>
            <a:pPr algn="justLow" rtl="1"/>
            <a:r>
              <a:rPr lang="ar-DZ" sz="1000" b="1" dirty="0" smtClean="0">
                <a:solidFill>
                  <a:schemeClr val="tx1"/>
                </a:solidFill>
                <a:latin typeface="Arial" pitchFamily="34" charset="0"/>
                <a:cs typeface="Arial" pitchFamily="34" charset="0"/>
              </a:rPr>
              <a:t>   بالنظر إلى طبيعة الموضوع المعالج في هذه الدراسة  تم الاستغناء على  الفرضيات، لقلة الدراسات السابقة  التي تناولت موضوع الإشهار الإلكتروني، وبالتالي  فإن الدراسة  تقرب لأن تكون دراسة  </a:t>
            </a:r>
          </a:p>
          <a:p>
            <a:pPr algn="justLow" rtl="1"/>
            <a:r>
              <a:rPr lang="ar-DZ" sz="1000" b="1" dirty="0" smtClean="0">
                <a:solidFill>
                  <a:schemeClr val="tx1"/>
                </a:solidFill>
                <a:latin typeface="Arial" pitchFamily="34" charset="0"/>
                <a:cs typeface="Arial" pitchFamily="34" charset="0"/>
              </a:rPr>
              <a:t>استطلاعية. </a:t>
            </a:r>
          </a:p>
          <a:p>
            <a:pPr algn="r"/>
            <a:r>
              <a:rPr lang="ar-DZ" sz="1000" dirty="0" smtClean="0">
                <a:solidFill>
                  <a:schemeClr val="tx1"/>
                </a:solidFill>
                <a:latin typeface="Arial" pitchFamily="34" charset="0"/>
                <a:cs typeface="Arial" pitchFamily="34" charset="0"/>
              </a:rPr>
              <a:t> </a:t>
            </a:r>
            <a:endParaRPr lang="fr-FR" sz="1000" dirty="0">
              <a:solidFill>
                <a:schemeClr val="tx1"/>
              </a:solidFill>
              <a:latin typeface="Arial" pitchFamily="34" charset="0"/>
              <a:cs typeface="Arial" pitchFamily="34" charset="0"/>
            </a:endParaRPr>
          </a:p>
        </p:txBody>
      </p:sp>
      <p:sp>
        <p:nvSpPr>
          <p:cNvPr id="48" name="Rectangle à coins arrondis 47"/>
          <p:cNvSpPr/>
          <p:nvPr/>
        </p:nvSpPr>
        <p:spPr>
          <a:xfrm>
            <a:off x="3571876" y="6929454"/>
            <a:ext cx="3000396" cy="214314"/>
          </a:xfrm>
          <a:prstGeom prst="roundRect">
            <a:avLst/>
          </a:prstGeom>
          <a:ln/>
          <a:effectLst>
            <a:glow rad="63500">
              <a:schemeClr val="accent5">
                <a:satMod val="175000"/>
                <a:alpha val="40000"/>
              </a:schemeClr>
            </a:glow>
            <a:outerShdw blurRad="40000" dist="20000" dir="5400000" rotWithShape="0">
              <a:srgbClr val="000000">
                <a:alpha val="38000"/>
              </a:srgbClr>
            </a:outerShdw>
          </a:effectLst>
          <a:scene3d>
            <a:camera prst="orthographicFront"/>
            <a:lightRig rig="threePt" dir="t"/>
          </a:scene3d>
          <a:sp3d>
            <a:bevelT w="165100" prst="coolSlant"/>
          </a:sp3d>
        </p:spPr>
        <p:style>
          <a:lnRef idx="1">
            <a:schemeClr val="accent5"/>
          </a:lnRef>
          <a:fillRef idx="2">
            <a:schemeClr val="accent5"/>
          </a:fillRef>
          <a:effectRef idx="1">
            <a:schemeClr val="accent5"/>
          </a:effectRef>
          <a:fontRef idx="minor">
            <a:schemeClr val="dk1"/>
          </a:fontRef>
        </p:style>
        <p:txBody>
          <a:bodyPr rtlCol="0" anchor="ctr"/>
          <a:lstStyle/>
          <a:p>
            <a:pPr algn="ctr" rtl="1"/>
            <a:r>
              <a:rPr lang="ar-DZ" sz="1100" b="1" u="sng" dirty="0" smtClean="0">
                <a:solidFill>
                  <a:schemeClr val="tx1"/>
                </a:solidFill>
                <a:latin typeface="Arial" pitchFamily="34" charset="0"/>
              </a:rPr>
              <a:t>أهداف البحث:</a:t>
            </a:r>
            <a:endParaRPr lang="fr-FR" sz="1100" b="1" u="sng" dirty="0">
              <a:solidFill>
                <a:schemeClr val="tx1"/>
              </a:solidFill>
              <a:latin typeface="Arial" pitchFamily="34" charset="0"/>
            </a:endParaRPr>
          </a:p>
        </p:txBody>
      </p:sp>
      <p:sp>
        <p:nvSpPr>
          <p:cNvPr id="49" name="Rectangle 48"/>
          <p:cNvSpPr/>
          <p:nvPr/>
        </p:nvSpPr>
        <p:spPr>
          <a:xfrm>
            <a:off x="3571876" y="7215206"/>
            <a:ext cx="3000396" cy="1143008"/>
          </a:xfrm>
          <a:prstGeom prst="rect">
            <a:avLst/>
          </a:prstGeom>
          <a:noFill/>
          <a:ln>
            <a:noFill/>
          </a:ln>
          <a:effectLst/>
          <a:scene3d>
            <a:camera prst="orthographicFront">
              <a:rot lat="0" lon="0" rev="0"/>
            </a:camera>
            <a:lightRig rig="chilly" dir="t">
              <a:rot lat="0" lon="0" rev="18480000"/>
            </a:lightRig>
          </a:scene3d>
          <a:sp3d prstMaterial="clear">
            <a:bevelT h="63500"/>
          </a:sp3d>
        </p:spPr>
        <p:style>
          <a:lnRef idx="1">
            <a:schemeClr val="dk1"/>
          </a:lnRef>
          <a:fillRef idx="2">
            <a:schemeClr val="dk1"/>
          </a:fillRef>
          <a:effectRef idx="1">
            <a:schemeClr val="dk1"/>
          </a:effectRef>
          <a:fontRef idx="minor">
            <a:schemeClr val="dk1"/>
          </a:fontRef>
        </p:style>
        <p:txBody>
          <a:bodyPr rtlCol="0" anchor="ctr"/>
          <a:lstStyle/>
          <a:p>
            <a:pPr algn="justLow" rtl="1"/>
            <a:r>
              <a:rPr lang="fr-FR" sz="1000" b="1" smtClean="0">
                <a:solidFill>
                  <a:schemeClr val="tx1"/>
                </a:solidFill>
              </a:rPr>
              <a:t>       </a:t>
            </a:r>
            <a:r>
              <a:rPr lang="ar-DZ" sz="1000" b="1" smtClean="0">
                <a:solidFill>
                  <a:schemeClr val="tx1"/>
                </a:solidFill>
              </a:rPr>
              <a:t>تتمثل </a:t>
            </a:r>
            <a:r>
              <a:rPr lang="ar-DZ" sz="1000" b="1" dirty="0" smtClean="0">
                <a:solidFill>
                  <a:schemeClr val="tx1"/>
                </a:solidFill>
              </a:rPr>
              <a:t>أهداف هذه  الدراسة فيما يلي:</a:t>
            </a:r>
            <a:endParaRPr lang="fr-FR" sz="1000" b="1" dirty="0" smtClean="0">
              <a:solidFill>
                <a:schemeClr val="tx1"/>
              </a:solidFill>
            </a:endParaRPr>
          </a:p>
          <a:p>
            <a:pPr algn="justLow" rtl="1"/>
            <a:r>
              <a:rPr lang="ar-DZ" sz="1000" b="1" dirty="0" smtClean="0">
                <a:solidFill>
                  <a:schemeClr val="tx1"/>
                </a:solidFill>
              </a:rPr>
              <a:t>1_ معرفة  درجة اهتمام  مؤسسة موبيليس _ ورقلة_ بالإشهار الالكتروني.</a:t>
            </a:r>
            <a:endParaRPr lang="fr-FR" sz="1000" b="1" dirty="0" smtClean="0">
              <a:solidFill>
                <a:schemeClr val="tx1"/>
              </a:solidFill>
            </a:endParaRPr>
          </a:p>
          <a:p>
            <a:pPr algn="justLow" rtl="1"/>
            <a:r>
              <a:rPr lang="ar-DZ" sz="1000" b="1" dirty="0" smtClean="0">
                <a:solidFill>
                  <a:schemeClr val="tx1"/>
                </a:solidFill>
              </a:rPr>
              <a:t>2_ معرفة دور الإشهار الإلكتروني في الترويج لخدمات مؤسسة موبيليس ورقلة.</a:t>
            </a:r>
            <a:endParaRPr lang="fr-FR" sz="1000" b="1" dirty="0" smtClean="0">
              <a:solidFill>
                <a:schemeClr val="tx1"/>
              </a:solidFill>
            </a:endParaRPr>
          </a:p>
          <a:p>
            <a:pPr algn="justLow" rtl="1"/>
            <a:r>
              <a:rPr lang="ar-DZ" sz="1000" b="1" dirty="0" smtClean="0">
                <a:solidFill>
                  <a:schemeClr val="tx1"/>
                </a:solidFill>
              </a:rPr>
              <a:t>3_ معرفة  دور  الإشهار الالكتروني في الترويج للعلامة التجارية موبيليس.</a:t>
            </a:r>
            <a:endParaRPr lang="fr-FR" sz="1000" b="1" dirty="0" smtClean="0">
              <a:solidFill>
                <a:schemeClr val="tx1"/>
              </a:solidFill>
            </a:endParaRPr>
          </a:p>
        </p:txBody>
      </p:sp>
      <p:sp>
        <p:nvSpPr>
          <p:cNvPr id="50" name="Rectangle à coins arrondis 49"/>
          <p:cNvSpPr/>
          <p:nvPr/>
        </p:nvSpPr>
        <p:spPr>
          <a:xfrm>
            <a:off x="285728" y="3857620"/>
            <a:ext cx="3000396" cy="214314"/>
          </a:xfrm>
          <a:prstGeom prst="roundRect">
            <a:avLst/>
          </a:prstGeom>
          <a:ln/>
          <a:effectLst>
            <a:glow rad="63500">
              <a:schemeClr val="accent5">
                <a:satMod val="175000"/>
                <a:alpha val="40000"/>
              </a:schemeClr>
            </a:glow>
            <a:outerShdw blurRad="40000" dist="20000" dir="5400000" rotWithShape="0">
              <a:srgbClr val="000000">
                <a:alpha val="38000"/>
              </a:srgbClr>
            </a:outerShdw>
          </a:effectLst>
          <a:scene3d>
            <a:camera prst="orthographicFront"/>
            <a:lightRig rig="threePt" dir="t"/>
          </a:scene3d>
          <a:sp3d>
            <a:bevelT w="165100" prst="coolSlant"/>
          </a:sp3d>
        </p:spPr>
        <p:style>
          <a:lnRef idx="1">
            <a:schemeClr val="accent5"/>
          </a:lnRef>
          <a:fillRef idx="2">
            <a:schemeClr val="accent5"/>
          </a:fillRef>
          <a:effectRef idx="1">
            <a:schemeClr val="accent5"/>
          </a:effectRef>
          <a:fontRef idx="minor">
            <a:schemeClr val="dk1"/>
          </a:fontRef>
        </p:style>
        <p:txBody>
          <a:bodyPr rtlCol="0" anchor="ctr"/>
          <a:lstStyle/>
          <a:p>
            <a:pPr algn="ctr" rtl="1"/>
            <a:r>
              <a:rPr lang="ar-DZ" sz="1100" b="1" u="sng" dirty="0" smtClean="0">
                <a:solidFill>
                  <a:schemeClr val="tx1"/>
                </a:solidFill>
                <a:latin typeface="Arial" pitchFamily="34" charset="0"/>
              </a:rPr>
              <a:t>مجتمع وعينة الدراسة:</a:t>
            </a:r>
            <a:endParaRPr lang="fr-FR" sz="1100" b="1" u="sng" dirty="0">
              <a:solidFill>
                <a:schemeClr val="tx1"/>
              </a:solidFill>
              <a:latin typeface="Arial" pitchFamily="34" charset="0"/>
            </a:endParaRPr>
          </a:p>
        </p:txBody>
      </p:sp>
      <p:sp>
        <p:nvSpPr>
          <p:cNvPr id="52" name="Rectangle à coins arrondis 51"/>
          <p:cNvSpPr/>
          <p:nvPr/>
        </p:nvSpPr>
        <p:spPr>
          <a:xfrm>
            <a:off x="285728" y="4929190"/>
            <a:ext cx="3000396" cy="285752"/>
          </a:xfrm>
          <a:prstGeom prst="roundRect">
            <a:avLst/>
          </a:prstGeom>
          <a:ln/>
          <a:effectLst>
            <a:glow rad="63500">
              <a:schemeClr val="accent5">
                <a:satMod val="175000"/>
                <a:alpha val="40000"/>
              </a:schemeClr>
            </a:glow>
            <a:outerShdw blurRad="40000" dist="20000" dir="5400000" rotWithShape="0">
              <a:srgbClr val="000000">
                <a:alpha val="38000"/>
              </a:srgbClr>
            </a:outerShdw>
          </a:effectLst>
          <a:scene3d>
            <a:camera prst="orthographicFront"/>
            <a:lightRig rig="threePt" dir="t"/>
          </a:scene3d>
          <a:sp3d>
            <a:bevelT w="165100" prst="coolSlant"/>
          </a:sp3d>
        </p:spPr>
        <p:style>
          <a:lnRef idx="1">
            <a:schemeClr val="accent5"/>
          </a:lnRef>
          <a:fillRef idx="2">
            <a:schemeClr val="accent5"/>
          </a:fillRef>
          <a:effectRef idx="1">
            <a:schemeClr val="accent5"/>
          </a:effectRef>
          <a:fontRef idx="minor">
            <a:schemeClr val="dk1"/>
          </a:fontRef>
        </p:style>
        <p:txBody>
          <a:bodyPr rtlCol="0" anchor="ctr"/>
          <a:lstStyle/>
          <a:p>
            <a:pPr algn="ctr" rtl="1"/>
            <a:r>
              <a:rPr lang="ar-DZ" sz="1100" b="1" u="sng" dirty="0" smtClean="0">
                <a:solidFill>
                  <a:schemeClr val="tx1"/>
                </a:solidFill>
                <a:latin typeface="Arial" pitchFamily="34" charset="0"/>
              </a:rPr>
              <a:t>الجانب التطبيقي:</a:t>
            </a:r>
            <a:endParaRPr lang="fr-FR" sz="1100" b="1" u="sng" dirty="0">
              <a:solidFill>
                <a:schemeClr val="tx1"/>
              </a:solidFill>
              <a:latin typeface="Arial" pitchFamily="34" charset="0"/>
            </a:endParaRPr>
          </a:p>
        </p:txBody>
      </p:sp>
      <p:sp>
        <p:nvSpPr>
          <p:cNvPr id="53" name="Rectangle 52"/>
          <p:cNvSpPr/>
          <p:nvPr/>
        </p:nvSpPr>
        <p:spPr>
          <a:xfrm>
            <a:off x="285728" y="5286380"/>
            <a:ext cx="3000396" cy="928694"/>
          </a:xfrm>
          <a:prstGeom prst="rect">
            <a:avLst/>
          </a:prstGeom>
          <a:noFill/>
          <a:ln>
            <a:noFill/>
          </a:ln>
          <a:effectLst/>
          <a:scene3d>
            <a:camera prst="orthographicFront">
              <a:rot lat="0" lon="0" rev="0"/>
            </a:camera>
            <a:lightRig rig="chilly" dir="t">
              <a:rot lat="0" lon="0" rev="18480000"/>
            </a:lightRig>
          </a:scene3d>
          <a:sp3d prstMaterial="clear">
            <a:bevelT h="63500"/>
          </a:sp3d>
        </p:spPr>
        <p:style>
          <a:lnRef idx="1">
            <a:schemeClr val="dk1"/>
          </a:lnRef>
          <a:fillRef idx="2">
            <a:schemeClr val="dk1"/>
          </a:fillRef>
          <a:effectRef idx="1">
            <a:schemeClr val="dk1"/>
          </a:effectRef>
          <a:fontRef idx="minor">
            <a:schemeClr val="dk1"/>
          </a:fontRef>
        </p:style>
        <p:txBody>
          <a:bodyPr rtlCol="0" anchor="ctr"/>
          <a:lstStyle/>
          <a:p>
            <a:pPr algn="r" rtl="1"/>
            <a:endParaRPr lang="ar-DZ" sz="1000" dirty="0" smtClean="0">
              <a:latin typeface="Arial" pitchFamily="34" charset="0"/>
              <a:cs typeface="Arial" pitchFamily="34" charset="0"/>
            </a:endParaRPr>
          </a:p>
          <a:p>
            <a:pPr algn="r" rtl="1"/>
            <a:endParaRPr lang="ar-DZ" sz="1000" dirty="0" smtClean="0">
              <a:latin typeface="Arial" pitchFamily="34" charset="0"/>
              <a:cs typeface="Arial" pitchFamily="34" charset="0"/>
            </a:endParaRPr>
          </a:p>
          <a:p>
            <a:pPr algn="r" rtl="1"/>
            <a:r>
              <a:rPr lang="ar-DZ" sz="1000" dirty="0" smtClean="0">
                <a:latin typeface="Arial" pitchFamily="34" charset="0"/>
                <a:cs typeface="Arial" pitchFamily="34" charset="0"/>
              </a:rPr>
              <a:t>    </a:t>
            </a:r>
          </a:p>
          <a:p>
            <a:pPr algn="r" rtl="1"/>
            <a:endParaRPr lang="ar-DZ" sz="1000" dirty="0" smtClean="0">
              <a:latin typeface="Arial" pitchFamily="34" charset="0"/>
              <a:cs typeface="Arial" pitchFamily="34" charset="0"/>
            </a:endParaRPr>
          </a:p>
          <a:p>
            <a:pPr algn="r" rtl="1"/>
            <a:endParaRPr lang="ar-DZ" sz="1000" dirty="0" smtClean="0">
              <a:latin typeface="Arial" pitchFamily="34" charset="0"/>
              <a:cs typeface="Arial" pitchFamily="34" charset="0"/>
            </a:endParaRPr>
          </a:p>
          <a:p>
            <a:pPr algn="r" rtl="1"/>
            <a:endParaRPr lang="ar-DZ" sz="1000" dirty="0" smtClean="0">
              <a:latin typeface="Arial" pitchFamily="34" charset="0"/>
              <a:cs typeface="Arial" pitchFamily="34" charset="0"/>
            </a:endParaRPr>
          </a:p>
          <a:p>
            <a:pPr algn="r" rtl="1"/>
            <a:endParaRPr lang="ar-DZ" sz="1000" dirty="0" smtClean="0">
              <a:latin typeface="Arial" pitchFamily="34" charset="0"/>
              <a:cs typeface="Arial" pitchFamily="34" charset="0"/>
            </a:endParaRPr>
          </a:p>
          <a:p>
            <a:pPr algn="ctr" rtl="1"/>
            <a:endParaRPr lang="ar-DZ" sz="1000" dirty="0" smtClean="0">
              <a:latin typeface="Arial" pitchFamily="34" charset="0"/>
              <a:cs typeface="Arial" pitchFamily="34" charset="0"/>
            </a:endParaRPr>
          </a:p>
          <a:p>
            <a:pPr algn="ctr" rtl="1"/>
            <a:endParaRPr lang="ar-DZ" sz="1000" dirty="0" smtClean="0">
              <a:latin typeface="Arial" pitchFamily="34" charset="0"/>
              <a:cs typeface="Arial" pitchFamily="34" charset="0"/>
            </a:endParaRPr>
          </a:p>
          <a:p>
            <a:pPr algn="r" rtl="1"/>
            <a:endParaRPr lang="ar-DZ" sz="1000" dirty="0" smtClean="0">
              <a:latin typeface="Arial" pitchFamily="34" charset="0"/>
              <a:cs typeface="Arial" pitchFamily="34" charset="0"/>
            </a:endParaRPr>
          </a:p>
          <a:p>
            <a:pPr algn="justLow" rtl="1"/>
            <a:r>
              <a:rPr lang="ar-DZ" sz="1000" b="1" dirty="0" smtClean="0">
                <a:solidFill>
                  <a:schemeClr val="tx1"/>
                </a:solidFill>
                <a:latin typeface="Arial" pitchFamily="34" charset="0"/>
                <a:cs typeface="Arial" pitchFamily="34" charset="0"/>
              </a:rPr>
              <a:t>نحاول من خلال هذه الدراسة تحليل الإعلانات المنشورة على موقع مؤسسة موبيليس  سواءا كانت  سلعا أو خدمات شكلا ومضمونا فمن خلال الدراسة الاستطلاعية التي أجريناها على محتوى موقع مؤسسة موبيليس  قمنا بتحميل واجهة الموقع، </a:t>
            </a:r>
            <a:r>
              <a:rPr lang="ar-DZ" sz="1000" b="1" smtClean="0">
                <a:solidFill>
                  <a:schemeClr val="tx1"/>
                </a:solidFill>
                <a:latin typeface="Arial" pitchFamily="34" charset="0"/>
                <a:cs typeface="Arial" pitchFamily="34" charset="0"/>
              </a:rPr>
              <a:t>وكذا بعض </a:t>
            </a:r>
            <a:r>
              <a:rPr lang="ar-DZ" sz="1000" b="1" dirty="0" smtClean="0">
                <a:solidFill>
                  <a:schemeClr val="tx1"/>
                </a:solidFill>
                <a:latin typeface="Arial" pitchFamily="34" charset="0"/>
                <a:cs typeface="Arial" pitchFamily="34" charset="0"/>
              </a:rPr>
              <a:t>الإعلانات المنشورة، كل هذا تمهيدا للدراسة التطبيقية التي نحن في صدد إعدادها. </a:t>
            </a:r>
          </a:p>
          <a:p>
            <a:pPr algn="r" rtl="1"/>
            <a:endParaRPr lang="fr-FR" sz="1000" dirty="0" smtClean="0">
              <a:latin typeface="Arial" pitchFamily="34" charset="0"/>
              <a:cs typeface="Arial" pitchFamily="34" charset="0"/>
            </a:endParaRPr>
          </a:p>
          <a:p>
            <a:pPr algn="r" rtl="1"/>
            <a:endParaRPr lang="fr-FR" sz="1000" dirty="0" smtClean="0">
              <a:latin typeface="Arial" pitchFamily="34" charset="0"/>
              <a:cs typeface="Arial" pitchFamily="34" charset="0"/>
            </a:endParaRPr>
          </a:p>
          <a:p>
            <a:pPr algn="r" rtl="1"/>
            <a:endParaRPr lang="fr-FR" sz="1000" dirty="0" smtClean="0">
              <a:latin typeface="Arial" pitchFamily="34" charset="0"/>
              <a:cs typeface="Arial" pitchFamily="34" charset="0"/>
            </a:endParaRPr>
          </a:p>
          <a:p>
            <a:pPr algn="r" rtl="1"/>
            <a:endParaRPr lang="fr-FR" sz="1000" dirty="0" smtClean="0">
              <a:latin typeface="Arial" pitchFamily="34" charset="0"/>
              <a:cs typeface="Arial" pitchFamily="34" charset="0"/>
            </a:endParaRPr>
          </a:p>
          <a:p>
            <a:pPr algn="r" rtl="1"/>
            <a:endParaRPr lang="fr-FR" sz="1000" dirty="0" smtClean="0">
              <a:latin typeface="Arial" pitchFamily="34" charset="0"/>
              <a:cs typeface="Arial" pitchFamily="34" charset="0"/>
            </a:endParaRPr>
          </a:p>
          <a:p>
            <a:pPr algn="r" rtl="1"/>
            <a:endParaRPr lang="fr-FR" sz="1000" dirty="0" smtClean="0">
              <a:latin typeface="Arial" pitchFamily="34" charset="0"/>
              <a:cs typeface="Arial" pitchFamily="34" charset="0"/>
            </a:endParaRPr>
          </a:p>
          <a:p>
            <a:pPr algn="r" rtl="1"/>
            <a:endParaRPr lang="fr-FR" sz="1000" dirty="0" smtClean="0">
              <a:latin typeface="Arial" pitchFamily="34" charset="0"/>
              <a:cs typeface="Arial" pitchFamily="34" charset="0"/>
            </a:endParaRPr>
          </a:p>
          <a:p>
            <a:pPr algn="r" rtl="1"/>
            <a:endParaRPr lang="ar-DZ" sz="1000" dirty="0" smtClean="0">
              <a:latin typeface="Arial" pitchFamily="34" charset="0"/>
              <a:cs typeface="Arial" pitchFamily="34" charset="0"/>
            </a:endParaRPr>
          </a:p>
          <a:p>
            <a:pPr algn="r" rtl="1"/>
            <a:endParaRPr lang="ar-DZ" sz="1000" dirty="0" smtClean="0">
              <a:latin typeface="Arial" pitchFamily="34" charset="0"/>
              <a:cs typeface="Arial" pitchFamily="34" charset="0"/>
            </a:endParaRPr>
          </a:p>
          <a:p>
            <a:pPr algn="r" rtl="1"/>
            <a:endParaRPr lang="fr-FR" sz="1000" dirty="0">
              <a:latin typeface="Arial" pitchFamily="34" charset="0"/>
              <a:cs typeface="Arial" pitchFamily="34" charset="0"/>
            </a:endParaRPr>
          </a:p>
        </p:txBody>
      </p:sp>
      <p:pic>
        <p:nvPicPr>
          <p:cNvPr id="30" name="Image 29"/>
          <p:cNvPicPr/>
          <p:nvPr/>
        </p:nvPicPr>
        <p:blipFill>
          <a:blip r:embed="rId6" cstate="print">
            <a:lum contrast="20000"/>
            <a:extLst>
              <a:ext uri="{28A0092B-C50C-407E-A947-70E740481C1C}">
                <a14:useLocalDpi xmlns="" xmlns:a14="http://schemas.microsoft.com/office/drawing/2010/main" val="0"/>
              </a:ext>
            </a:extLst>
          </a:blip>
          <a:srcRect t="26418" r="84167"/>
          <a:stretch>
            <a:fillRect/>
          </a:stretch>
        </p:blipFill>
        <p:spPr bwMode="auto">
          <a:xfrm>
            <a:off x="5929330" y="142844"/>
            <a:ext cx="785818" cy="785786"/>
          </a:xfrm>
          <a:prstGeom prst="rect">
            <a:avLst/>
          </a:prstGeom>
          <a:noFill/>
        </p:spPr>
      </p:pic>
      <p:sp>
        <p:nvSpPr>
          <p:cNvPr id="31" name="Rectangle 30"/>
          <p:cNvSpPr/>
          <p:nvPr/>
        </p:nvSpPr>
        <p:spPr>
          <a:xfrm>
            <a:off x="285728" y="4143372"/>
            <a:ext cx="3000396" cy="714380"/>
          </a:xfrm>
          <a:prstGeom prst="rect">
            <a:avLst/>
          </a:prstGeom>
          <a:noFill/>
          <a:ln>
            <a:noFill/>
          </a:ln>
          <a:effectLst/>
          <a:scene3d>
            <a:camera prst="orthographicFront">
              <a:rot lat="0" lon="0" rev="0"/>
            </a:camera>
            <a:lightRig rig="chilly" dir="t">
              <a:rot lat="0" lon="0" rev="18480000"/>
            </a:lightRig>
          </a:scene3d>
          <a:sp3d prstMaterial="clear">
            <a:bevelT h="63500"/>
          </a:sp3d>
        </p:spPr>
        <p:style>
          <a:lnRef idx="1">
            <a:schemeClr val="dk1"/>
          </a:lnRef>
          <a:fillRef idx="2">
            <a:schemeClr val="dk1"/>
          </a:fillRef>
          <a:effectRef idx="1">
            <a:schemeClr val="dk1"/>
          </a:effectRef>
          <a:fontRef idx="minor">
            <a:schemeClr val="dk1"/>
          </a:fontRef>
        </p:style>
        <p:txBody>
          <a:bodyPr rtlCol="0" anchor="ctr"/>
          <a:lstStyle/>
          <a:p>
            <a:pPr algn="justLow" rtl="1"/>
            <a:endParaRPr lang="ar-DZ" sz="1000" dirty="0" smtClean="0">
              <a:latin typeface="Arial" pitchFamily="34" charset="0"/>
              <a:cs typeface="Arial" pitchFamily="34" charset="0"/>
            </a:endParaRPr>
          </a:p>
          <a:p>
            <a:pPr algn="justLow" rtl="1"/>
            <a:r>
              <a:rPr lang="ar-DZ" sz="1000" dirty="0" smtClean="0">
                <a:latin typeface="Arial" pitchFamily="34" charset="0"/>
                <a:cs typeface="Arial" pitchFamily="34" charset="0"/>
              </a:rPr>
              <a:t>1</a:t>
            </a:r>
            <a:r>
              <a:rPr lang="ar-DZ" sz="1000" b="1" dirty="0" smtClean="0">
                <a:latin typeface="Arial" pitchFamily="34" charset="0"/>
                <a:cs typeface="Arial" pitchFamily="34" charset="0"/>
              </a:rPr>
              <a:t>_ يتمثل مجتمع البحث في ما تم نشره على موقع  المؤسسة من شهر ديسمبر 2014 إلى غاية شهر فيفري 2015، تماشيا مع الفترة الزمنية لإنجاز الدراسة</a:t>
            </a:r>
          </a:p>
          <a:p>
            <a:pPr algn="justLow" rtl="1"/>
            <a:r>
              <a:rPr lang="ar-DZ" sz="1000" b="1" dirty="0" smtClean="0">
                <a:latin typeface="Arial" pitchFamily="34" charset="0"/>
                <a:cs typeface="Arial" pitchFamily="34" charset="0"/>
              </a:rPr>
              <a:t> 2_   لذا ستكون عينة الدراسة عشوائية منتظمة.  </a:t>
            </a:r>
          </a:p>
          <a:p>
            <a:pPr algn="justLow" rtl="1"/>
            <a:r>
              <a:rPr lang="ar-DZ" sz="1000" dirty="0" smtClean="0">
                <a:latin typeface="Arial" pitchFamily="34" charset="0"/>
                <a:cs typeface="Arial" pitchFamily="34" charset="0"/>
              </a:rPr>
              <a:t>  </a:t>
            </a:r>
            <a:endParaRPr lang="fr-FR" sz="1000" dirty="0">
              <a:latin typeface="Arial" pitchFamily="34" charset="0"/>
              <a:cs typeface="Arial" pitchFamily="34" charset="0"/>
            </a:endParaRPr>
          </a:p>
        </p:txBody>
      </p:sp>
      <p:pic>
        <p:nvPicPr>
          <p:cNvPr id="34" name="Image 33"/>
          <p:cNvPicPr/>
          <p:nvPr/>
        </p:nvPicPr>
        <p:blipFill>
          <a:blip r:embed="rId6" cstate="print">
            <a:lum contrast="20000"/>
            <a:extLst>
              <a:ext uri="{28A0092B-C50C-407E-A947-70E740481C1C}">
                <a14:useLocalDpi xmlns="" xmlns:a14="http://schemas.microsoft.com/office/drawing/2010/main" val="0"/>
              </a:ext>
            </a:extLst>
          </a:blip>
          <a:srcRect t="26418" r="84167"/>
          <a:stretch>
            <a:fillRect/>
          </a:stretch>
        </p:blipFill>
        <p:spPr bwMode="auto">
          <a:xfrm>
            <a:off x="142852" y="142844"/>
            <a:ext cx="785818" cy="785786"/>
          </a:xfrm>
          <a:prstGeom prst="rect">
            <a:avLst/>
          </a:prstGeom>
          <a:noFill/>
        </p:spPr>
      </p:pic>
      <p:sp>
        <p:nvSpPr>
          <p:cNvPr id="35" name="Rectangle 34"/>
          <p:cNvSpPr/>
          <p:nvPr/>
        </p:nvSpPr>
        <p:spPr>
          <a:xfrm>
            <a:off x="3571876" y="4714876"/>
            <a:ext cx="3000396" cy="1071570"/>
          </a:xfrm>
          <a:prstGeom prst="rect">
            <a:avLst/>
          </a:prstGeom>
          <a:noFill/>
          <a:ln>
            <a:noFill/>
          </a:ln>
          <a:effectLst/>
          <a:scene3d>
            <a:camera prst="orthographicFront">
              <a:rot lat="0" lon="0" rev="0"/>
            </a:camera>
            <a:lightRig rig="chilly" dir="t">
              <a:rot lat="0" lon="0" rev="18480000"/>
            </a:lightRig>
          </a:scene3d>
          <a:sp3d prstMaterial="clear">
            <a:bevelT h="63500"/>
          </a:sp3d>
        </p:spPr>
        <p:style>
          <a:lnRef idx="1">
            <a:schemeClr val="dk1"/>
          </a:lnRef>
          <a:fillRef idx="2">
            <a:schemeClr val="dk1"/>
          </a:fillRef>
          <a:effectRef idx="1">
            <a:schemeClr val="dk1"/>
          </a:effectRef>
          <a:fontRef idx="minor">
            <a:schemeClr val="dk1"/>
          </a:fontRef>
        </p:style>
        <p:txBody>
          <a:bodyPr rtlCol="0" anchor="ctr"/>
          <a:lstStyle/>
          <a:p>
            <a:pPr algn="justLow" rtl="1"/>
            <a:r>
              <a:rPr lang="ar-DZ" sz="1000" b="1" dirty="0" smtClean="0">
                <a:solidFill>
                  <a:schemeClr val="tx1"/>
                </a:solidFill>
                <a:latin typeface="Arial" pitchFamily="34" charset="0"/>
                <a:cs typeface="Arial" pitchFamily="34" charset="0"/>
              </a:rPr>
              <a:t>  للإجابة  على  إشكالية الدراسة تم طرح التساؤلات  الفرعية التالية:</a:t>
            </a:r>
          </a:p>
          <a:p>
            <a:pPr algn="justLow" rtl="1"/>
            <a:r>
              <a:rPr lang="ar-DZ" sz="1000" b="1" dirty="0" smtClean="0">
                <a:solidFill>
                  <a:schemeClr val="tx1"/>
                </a:solidFill>
                <a:latin typeface="Arial" pitchFamily="34" charset="0"/>
                <a:cs typeface="Arial" pitchFamily="34" charset="0"/>
              </a:rPr>
              <a:t>1_  ما هي درجة اهتمام مؤسسة موبيليس ورقلة بالإشهار الإلكتروني؟</a:t>
            </a:r>
          </a:p>
          <a:p>
            <a:pPr algn="justLow" rtl="1"/>
            <a:r>
              <a:rPr lang="ar-DZ" sz="1000" b="1" dirty="0" smtClean="0">
                <a:solidFill>
                  <a:schemeClr val="tx1"/>
                </a:solidFill>
                <a:latin typeface="Arial" pitchFamily="34" charset="0"/>
                <a:cs typeface="Arial" pitchFamily="34" charset="0"/>
              </a:rPr>
              <a:t>2_ كيف يروج الإشهار الإلكتروني لخدمات مؤسسة موبيليس ورقلة؟</a:t>
            </a:r>
          </a:p>
          <a:p>
            <a:pPr algn="justLow" rtl="1"/>
            <a:r>
              <a:rPr lang="ar-DZ" sz="1000" b="1" dirty="0" smtClean="0">
                <a:solidFill>
                  <a:schemeClr val="tx1"/>
                </a:solidFill>
                <a:latin typeface="Arial" pitchFamily="34" charset="0"/>
                <a:cs typeface="Arial" pitchFamily="34" charset="0"/>
              </a:rPr>
              <a:t>3_  ما هو دور الإشهار الإلكتروني في الترويج للعلامة التجارية موبيليس؟</a:t>
            </a:r>
            <a:endParaRPr lang="fr-FR" sz="1000" b="1" dirty="0">
              <a:solidFill>
                <a:schemeClr val="tx1"/>
              </a:solidFill>
              <a:latin typeface="Arial" pitchFamily="34" charset="0"/>
              <a:cs typeface="Arial" pitchFamily="34" charset="0"/>
            </a:endParaRPr>
          </a:p>
        </p:txBody>
      </p:sp>
      <p:pic>
        <p:nvPicPr>
          <p:cNvPr id="32" name="Image 31" descr="C:\Users\sms\Pictures\oij_fichiers\lg_pc_ar.jpg"/>
          <p:cNvPicPr/>
          <p:nvPr/>
        </p:nvPicPr>
        <p:blipFill>
          <a:blip r:embed="rId7" cstate="print"/>
          <a:srcRect/>
          <a:stretch>
            <a:fillRect/>
          </a:stretch>
        </p:blipFill>
        <p:spPr bwMode="auto">
          <a:xfrm>
            <a:off x="0" y="8072462"/>
            <a:ext cx="1571612" cy="928694"/>
          </a:xfrm>
          <a:prstGeom prst="rect">
            <a:avLst/>
          </a:prstGeom>
          <a:ln>
            <a:noFill/>
            <a:headEnd/>
            <a:tailEnd/>
          </a:ln>
          <a:effectLst>
            <a:outerShdw blurRad="149987" dist="250190" dir="8460000" algn="ctr">
              <a:srgbClr val="000000">
                <a:alpha val="28000"/>
              </a:srgbClr>
            </a:outerShdw>
          </a:effectLst>
          <a:scene3d>
            <a:camera prst="isometricOffAxis1Right"/>
            <a:lightRig rig="contrasting" dir="t">
              <a:rot lat="0" lon="0" rev="1500000"/>
            </a:lightRig>
          </a:scene3d>
          <a:sp3d prstMaterial="metal">
            <a:bevelT w="88900" h="88900"/>
          </a:sp3d>
        </p:spPr>
        <p:style>
          <a:lnRef idx="2">
            <a:schemeClr val="accent4">
              <a:shade val="50000"/>
            </a:schemeClr>
          </a:lnRef>
          <a:fillRef idx="1">
            <a:schemeClr val="accent4"/>
          </a:fillRef>
          <a:effectRef idx="0">
            <a:schemeClr val="accent4"/>
          </a:effectRef>
          <a:fontRef idx="minor">
            <a:schemeClr val="lt1"/>
          </a:fontRef>
        </p:style>
      </p:pic>
      <p:pic>
        <p:nvPicPr>
          <p:cNvPr id="33" name="Image 32" descr="C:\Users\sms\Pictures\oij_fichiers\fidelis.png"/>
          <p:cNvPicPr/>
          <p:nvPr/>
        </p:nvPicPr>
        <p:blipFill>
          <a:blip r:embed="rId8" cstate="print"/>
          <a:srcRect/>
          <a:stretch>
            <a:fillRect/>
          </a:stretch>
        </p:blipFill>
        <p:spPr bwMode="auto">
          <a:xfrm>
            <a:off x="285728" y="8643966"/>
            <a:ext cx="1000132" cy="285752"/>
          </a:xfrm>
          <a:prstGeom prst="rect">
            <a:avLst/>
          </a:prstGeom>
          <a:ln>
            <a:headEnd/>
            <a:tailEnd/>
          </a:ln>
          <a:scene3d>
            <a:camera prst="isometricOffAxis1Right"/>
            <a:lightRig rig="threePt" dir="t">
              <a:rot lat="0" lon="0" rev="1200000"/>
            </a:lightRig>
          </a:scene3d>
          <a:sp3d>
            <a:bevelT w="63500" h="25400"/>
          </a:sp3d>
        </p:spPr>
        <p:style>
          <a:lnRef idx="0">
            <a:schemeClr val="accent3"/>
          </a:lnRef>
          <a:fillRef idx="3">
            <a:schemeClr val="accent3"/>
          </a:fillRef>
          <a:effectRef idx="3">
            <a:schemeClr val="accent3"/>
          </a:effectRef>
          <a:fontRef idx="minor">
            <a:schemeClr val="lt1"/>
          </a:fontRef>
        </p:style>
      </p:pic>
      <p:pic>
        <p:nvPicPr>
          <p:cNvPr id="36" name="Image 35" descr="C:\Users\sms\Pictures\oij_fichiers\huawei_tab_ar.jpg"/>
          <p:cNvPicPr/>
          <p:nvPr/>
        </p:nvPicPr>
        <p:blipFill>
          <a:blip r:embed="rId9" cstate="print"/>
          <a:srcRect/>
          <a:stretch>
            <a:fillRect/>
          </a:stretch>
        </p:blipFill>
        <p:spPr bwMode="auto">
          <a:xfrm>
            <a:off x="0" y="6715140"/>
            <a:ext cx="1142984" cy="857256"/>
          </a:xfrm>
          <a:prstGeom prst="rect">
            <a:avLst/>
          </a:prstGeom>
          <a:ln>
            <a:noFill/>
            <a:headEnd/>
            <a:tailEnd/>
          </a:ln>
          <a:effectLst>
            <a:outerShdw blurRad="44450" dist="27940" dir="5400000" algn="ctr">
              <a:srgbClr val="000000">
                <a:alpha val="32000"/>
              </a:srgbClr>
            </a:outerShdw>
          </a:effectLst>
          <a:scene3d>
            <a:camera prst="isometricOffAxis1Right"/>
            <a:lightRig rig="balanced" dir="t">
              <a:rot lat="0" lon="0" rev="8700000"/>
            </a:lightRig>
          </a:scene3d>
          <a:sp3d>
            <a:bevelT w="190500" h="38100"/>
          </a:sp3d>
        </p:spPr>
        <p:style>
          <a:lnRef idx="2">
            <a:schemeClr val="accent4">
              <a:shade val="50000"/>
            </a:schemeClr>
          </a:lnRef>
          <a:fillRef idx="1">
            <a:schemeClr val="accent4"/>
          </a:fillRef>
          <a:effectRef idx="0">
            <a:schemeClr val="accent4"/>
          </a:effectRef>
          <a:fontRef idx="minor">
            <a:schemeClr val="lt1"/>
          </a:fontRef>
        </p:style>
      </p:pic>
      <p:pic>
        <p:nvPicPr>
          <p:cNvPr id="1026" name="Picture 2" descr="C:\Users\oisis sahra\Desktop\مجلد صور موبيليس\images_044.jpg"/>
          <p:cNvPicPr>
            <a:picLocks noChangeAspect="1" noChangeArrowheads="1"/>
          </p:cNvPicPr>
          <p:nvPr/>
        </p:nvPicPr>
        <p:blipFill>
          <a:blip r:embed="rId10" cstate="print"/>
          <a:srcRect/>
          <a:stretch>
            <a:fillRect/>
          </a:stretch>
        </p:blipFill>
        <p:spPr bwMode="auto">
          <a:xfrm>
            <a:off x="3571876" y="8286776"/>
            <a:ext cx="1428760" cy="857224"/>
          </a:xfrm>
          <a:prstGeom prst="rect">
            <a:avLst/>
          </a:prstGeom>
          <a:ln>
            <a:noFill/>
          </a:ln>
          <a:effectLst>
            <a:outerShdw blurRad="57785" dist="33020" dir="3180000" algn="ctr">
              <a:srgbClr val="000000">
                <a:alpha val="30000"/>
              </a:srgbClr>
            </a:outerShdw>
          </a:effectLst>
          <a:scene3d>
            <a:camera prst="perspectiveRelaxedModerately"/>
            <a:lightRig rig="brightRoom" dir="t">
              <a:rot lat="0" lon="0" rev="600000"/>
            </a:lightRig>
          </a:scene3d>
          <a:sp3d prstMaterial="metal">
            <a:bevelT w="38100" h="57150" prst="angle"/>
          </a:sp3d>
        </p:spPr>
        <p:style>
          <a:lnRef idx="2">
            <a:schemeClr val="dk1"/>
          </a:lnRef>
          <a:fillRef idx="1">
            <a:schemeClr val="lt1"/>
          </a:fillRef>
          <a:effectRef idx="0">
            <a:schemeClr val="dk1"/>
          </a:effectRef>
          <a:fontRef idx="minor">
            <a:schemeClr val="dk1"/>
          </a:fontRef>
        </p:style>
      </p:pic>
      <p:pic>
        <p:nvPicPr>
          <p:cNvPr id="1027" name="Picture 3" descr="C:\Users\oisis sahra\Desktop\مجلد صور موبيليس\images_154.jpg"/>
          <p:cNvPicPr>
            <a:picLocks noChangeAspect="1" noChangeArrowheads="1"/>
          </p:cNvPicPr>
          <p:nvPr/>
        </p:nvPicPr>
        <p:blipFill>
          <a:blip r:embed="rId11" cstate="print"/>
          <a:srcRect/>
          <a:stretch>
            <a:fillRect/>
          </a:stretch>
        </p:blipFill>
        <p:spPr bwMode="auto">
          <a:xfrm rot="187637">
            <a:off x="2493159" y="6715459"/>
            <a:ext cx="859877" cy="855979"/>
          </a:xfrm>
          <a:prstGeom prst="rect">
            <a:avLst/>
          </a:prstGeom>
          <a:ln>
            <a:noFill/>
          </a:ln>
          <a:effectLst>
            <a:outerShdw blurRad="57785" dist="33020" dir="3180000" algn="ctr">
              <a:srgbClr val="000000">
                <a:alpha val="30000"/>
              </a:srgbClr>
            </a:outerShdw>
          </a:effectLst>
          <a:scene3d>
            <a:camera prst="isometricOffAxis2Left"/>
            <a:lightRig rig="brightRoom" dir="t">
              <a:rot lat="0" lon="0" rev="600000"/>
            </a:lightRig>
          </a:scene3d>
          <a:sp3d prstMaterial="metal">
            <a:bevelT w="38100" h="57150" prst="angle"/>
          </a:sp3d>
        </p:spPr>
        <p:style>
          <a:lnRef idx="2">
            <a:schemeClr val="dk1"/>
          </a:lnRef>
          <a:fillRef idx="1">
            <a:schemeClr val="lt1"/>
          </a:fillRef>
          <a:effectRef idx="0">
            <a:schemeClr val="dk1"/>
          </a:effectRef>
          <a:fontRef idx="minor">
            <a:schemeClr val="dk1"/>
          </a:fontRef>
        </p:style>
      </p:pic>
      <p:pic>
        <p:nvPicPr>
          <p:cNvPr id="1028" name="Picture 4" descr="C:\Users\oisis sahra\Desktop\مجلد صور موبيليس\images_013.jpg"/>
          <p:cNvPicPr>
            <a:picLocks noChangeAspect="1" noChangeArrowheads="1"/>
          </p:cNvPicPr>
          <p:nvPr/>
        </p:nvPicPr>
        <p:blipFill>
          <a:blip r:embed="rId12" cstate="print"/>
          <a:srcRect/>
          <a:stretch>
            <a:fillRect/>
          </a:stretch>
        </p:blipFill>
        <p:spPr bwMode="auto">
          <a:xfrm>
            <a:off x="1928802" y="8072462"/>
            <a:ext cx="1409710" cy="928694"/>
          </a:xfrm>
          <a:prstGeom prst="rect">
            <a:avLst/>
          </a:prstGeom>
          <a:ln>
            <a:noFill/>
          </a:ln>
          <a:effectLst>
            <a:outerShdw blurRad="149987" dist="250190" dir="8460000" algn="ctr">
              <a:srgbClr val="000000">
                <a:alpha val="28000"/>
              </a:srgbClr>
            </a:outerShdw>
          </a:effectLst>
          <a:scene3d>
            <a:camera prst="isometricOffAxis2Left"/>
            <a:lightRig rig="contrasting" dir="t">
              <a:rot lat="0" lon="0" rev="1500000"/>
            </a:lightRig>
          </a:scene3d>
          <a:sp3d prstMaterial="metal">
            <a:bevelT w="88900" h="88900"/>
          </a:sp3d>
        </p:spPr>
        <p:style>
          <a:lnRef idx="2">
            <a:schemeClr val="dk1"/>
          </a:lnRef>
          <a:fillRef idx="1">
            <a:schemeClr val="lt1"/>
          </a:fillRef>
          <a:effectRef idx="0">
            <a:schemeClr val="dk1"/>
          </a:effectRef>
          <a:fontRef idx="minor">
            <a:schemeClr val="dk1"/>
          </a:fontRef>
        </p:style>
      </p:pic>
      <p:pic>
        <p:nvPicPr>
          <p:cNvPr id="37" name="Image 36"/>
          <p:cNvPicPr/>
          <p:nvPr/>
        </p:nvPicPr>
        <p:blipFill>
          <a:blip r:embed="rId13" cstate="print"/>
          <a:srcRect l="33122" t="9725" r="34624" b="6039"/>
          <a:stretch>
            <a:fillRect/>
          </a:stretch>
        </p:blipFill>
        <p:spPr bwMode="auto">
          <a:xfrm>
            <a:off x="1142984" y="6286512"/>
            <a:ext cx="1357322" cy="1357322"/>
          </a:xfrm>
          <a:prstGeom prst="rect">
            <a:avLst/>
          </a:prstGeom>
          <a:ln/>
        </p:spPr>
        <p:style>
          <a:lnRef idx="1">
            <a:schemeClr val="dk1"/>
          </a:lnRef>
          <a:fillRef idx="2">
            <a:schemeClr val="dk1"/>
          </a:fillRef>
          <a:effectRef idx="1">
            <a:schemeClr val="dk1"/>
          </a:effectRef>
          <a:fontRef idx="minor">
            <a:schemeClr val="dk1"/>
          </a:fontRef>
        </p:style>
      </p:pic>
      <p:sp>
        <p:nvSpPr>
          <p:cNvPr id="38" name="Rectangle à coins arrondis 37"/>
          <p:cNvSpPr/>
          <p:nvPr/>
        </p:nvSpPr>
        <p:spPr>
          <a:xfrm>
            <a:off x="1000108" y="7715272"/>
            <a:ext cx="1643074" cy="142876"/>
          </a:xfrm>
          <a:prstGeom prst="roundRect">
            <a:avLst/>
          </a:prstGeom>
          <a:ln/>
        </p:spPr>
        <p:style>
          <a:lnRef idx="1">
            <a:schemeClr val="dk1"/>
          </a:lnRef>
          <a:fillRef idx="2">
            <a:schemeClr val="dk1"/>
          </a:fillRef>
          <a:effectRef idx="1">
            <a:schemeClr val="dk1"/>
          </a:effectRef>
          <a:fontRef idx="minor">
            <a:schemeClr val="dk1"/>
          </a:fontRef>
        </p:style>
        <p:txBody>
          <a:bodyPr rtlCol="0" anchor="ctr"/>
          <a:lstStyle/>
          <a:p>
            <a:pPr algn="ctr" rtl="1"/>
            <a:r>
              <a:rPr lang="ar-DZ" sz="800" b="1" dirty="0" smtClean="0">
                <a:solidFill>
                  <a:schemeClr val="tx1"/>
                </a:solidFill>
                <a:latin typeface="Arial" pitchFamily="34" charset="0"/>
              </a:rPr>
              <a:t>الصفحة الرئيسية لموقع مؤسسة موبيليس.</a:t>
            </a:r>
            <a:endParaRPr lang="fr-FR" sz="800" b="1" dirty="0">
              <a:solidFill>
                <a:schemeClr val="tx1"/>
              </a:solidFill>
              <a:latin typeface="Arial" pitchFamily="34" charset="0"/>
            </a:endParaRPr>
          </a:p>
        </p:txBody>
      </p:sp>
      <p:pic>
        <p:nvPicPr>
          <p:cNvPr id="40" name="Image 39" descr="C:\Users\sms\Pictures\oij_fichiers\khedra_pc_ar.jpg"/>
          <p:cNvPicPr/>
          <p:nvPr/>
        </p:nvPicPr>
        <p:blipFill>
          <a:blip r:embed="rId14" cstate="print"/>
          <a:srcRect/>
          <a:stretch>
            <a:fillRect/>
          </a:stretch>
        </p:blipFill>
        <p:spPr bwMode="auto">
          <a:xfrm>
            <a:off x="5143512" y="8286776"/>
            <a:ext cx="1428760" cy="857224"/>
          </a:xfrm>
          <a:prstGeom prst="rect">
            <a:avLst/>
          </a:prstGeom>
          <a:ln>
            <a:noFill/>
            <a:headEnd/>
            <a:tailEnd/>
          </a:ln>
          <a:effectLst>
            <a:outerShdw blurRad="190500" dist="228600" dir="2700000" algn="ctr">
              <a:srgbClr val="000000">
                <a:alpha val="30000"/>
              </a:srgbClr>
            </a:outerShdw>
          </a:effectLst>
          <a:scene3d>
            <a:camera prst="perspectiveRelaxedModerately"/>
            <a:lightRig rig="glow" dir="t">
              <a:rot lat="0" lon="0" rev="4800000"/>
            </a:lightRig>
          </a:scene3d>
          <a:sp3d prstMaterial="matte">
            <a:bevelT w="127000" h="63500"/>
          </a:sp3d>
        </p:spPr>
        <p:style>
          <a:lnRef idx="2">
            <a:schemeClr val="dk1"/>
          </a:lnRef>
          <a:fillRef idx="1">
            <a:schemeClr val="lt1"/>
          </a:fillRef>
          <a:effectRef idx="0">
            <a:schemeClr val="dk1"/>
          </a:effectRef>
          <a:fontRef idx="minor">
            <a:schemeClr val="dk1"/>
          </a:fontRef>
        </p:style>
      </p:pic>
    </p:spTree>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778</TotalTime>
  <Words>418</Words>
  <Application>Microsoft Office PowerPoint</Application>
  <PresentationFormat>Affichage à l'écran (4:3)</PresentationFormat>
  <Paragraphs>57</Paragraphs>
  <Slides>1</Slides>
  <Notes>1</Notes>
  <HiddenSlides>0</HiddenSlides>
  <MMClips>0</MMClips>
  <ScaleCrop>false</ScaleCrop>
  <HeadingPairs>
    <vt:vector size="4" baseType="variant">
      <vt:variant>
        <vt:lpstr>Thème</vt:lpstr>
      </vt:variant>
      <vt:variant>
        <vt:i4>1</vt:i4>
      </vt:variant>
      <vt:variant>
        <vt:lpstr>Titres des diapositives</vt:lpstr>
      </vt:variant>
      <vt:variant>
        <vt:i4>1</vt:i4>
      </vt:variant>
    </vt:vector>
  </HeadingPairs>
  <TitlesOfParts>
    <vt:vector size="2" baseType="lpstr">
      <vt:lpstr>Thème Office</vt:lpstr>
      <vt:lpstr> مســاهمة الإشهار الإلكتروني في ترويج العلامـــة التــجــاريــة ( دراسة وصفية تحليلية للموقع الإلكتروني لمؤسسة موبيليس -ورقلة- )  The contribution of the elctronic advertisement  in promoting the trade  marck  Depitive anallystic study of  elctronic Web Site to  Mobilis Socity   جـــامــعــة قاصــــــدي مربـــاح ورقـــلـــة  كلية العلوم الإنسانية والاجتماعية قسم علوم الإعلام والاتصال  ملصق علمي حول موضوع مذكرة تخرج يتم إعدادها لنيل شهادة الماستر ضمن تخصص تكنولوجيا الاتصال الحديثة إعداد الطالبتين: بن دومة خولة:  khaoulasd91@gmail.com                                         إشراف الأستاذة: يسعد زهية بوزيد عائشة: aichars89@gmail.com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oisis sahra</dc:creator>
  <cp:lastModifiedBy>sms</cp:lastModifiedBy>
  <cp:revision>67</cp:revision>
  <dcterms:created xsi:type="dcterms:W3CDTF">2015-02-26T14:20:22Z</dcterms:created>
  <dcterms:modified xsi:type="dcterms:W3CDTF">2015-03-05T07:28:37Z</dcterms:modified>
</cp:coreProperties>
</file>